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93" r:id="rId3"/>
    <p:sldId id="294" r:id="rId4"/>
    <p:sldId id="295" r:id="rId5"/>
    <p:sldId id="296" r:id="rId6"/>
    <p:sldId id="297" r:id="rId7"/>
    <p:sldId id="257" r:id="rId8"/>
    <p:sldId id="258" r:id="rId9"/>
    <p:sldId id="259" r:id="rId10"/>
    <p:sldId id="260" r:id="rId11"/>
    <p:sldId id="261" r:id="rId12"/>
    <p:sldId id="262" r:id="rId13"/>
    <p:sldId id="274" r:id="rId14"/>
    <p:sldId id="269" r:id="rId15"/>
    <p:sldId id="275" r:id="rId16"/>
    <p:sldId id="276" r:id="rId17"/>
    <p:sldId id="263" r:id="rId18"/>
    <p:sldId id="264" r:id="rId19"/>
    <p:sldId id="265" r:id="rId20"/>
    <p:sldId id="278" r:id="rId21"/>
    <p:sldId id="279" r:id="rId22"/>
    <p:sldId id="280" r:id="rId23"/>
    <p:sldId id="281" r:id="rId24"/>
    <p:sldId id="266" r:id="rId25"/>
    <p:sldId id="267" r:id="rId26"/>
    <p:sldId id="268" r:id="rId27"/>
    <p:sldId id="270" r:id="rId28"/>
    <p:sldId id="271" r:id="rId29"/>
    <p:sldId id="277" r:id="rId30"/>
    <p:sldId id="272" r:id="rId31"/>
    <p:sldId id="273" r:id="rId32"/>
    <p:sldId id="282" r:id="rId33"/>
    <p:sldId id="283" r:id="rId34"/>
    <p:sldId id="284" r:id="rId35"/>
    <p:sldId id="285" r:id="rId36"/>
    <p:sldId id="286" r:id="rId37"/>
    <p:sldId id="287" r:id="rId38"/>
    <p:sldId id="288" r:id="rId39"/>
    <p:sldId id="289" r:id="rId40"/>
    <p:sldId id="290" r:id="rId41"/>
    <p:sldId id="291" r:id="rId42"/>
    <p:sldId id="292" r:id="rId43"/>
    <p:sldId id="298" r:id="rId44"/>
    <p:sldId id="299" r:id="rId45"/>
    <p:sldId id="300" r:id="rId46"/>
    <p:sldId id="301" r:id="rId47"/>
    <p:sldId id="302" r:id="rId48"/>
    <p:sldId id="303" r:id="rId49"/>
    <p:sldId id="304" r:id="rId50"/>
    <p:sldId id="324" r:id="rId51"/>
    <p:sldId id="305" r:id="rId52"/>
    <p:sldId id="306" r:id="rId53"/>
    <p:sldId id="307" r:id="rId54"/>
    <p:sldId id="308" r:id="rId55"/>
    <p:sldId id="319" r:id="rId56"/>
    <p:sldId id="309" r:id="rId57"/>
    <p:sldId id="310" r:id="rId58"/>
    <p:sldId id="320" r:id="rId59"/>
    <p:sldId id="311" r:id="rId60"/>
    <p:sldId id="312" r:id="rId61"/>
    <p:sldId id="313" r:id="rId62"/>
    <p:sldId id="314" r:id="rId63"/>
    <p:sldId id="315" r:id="rId64"/>
    <p:sldId id="316" r:id="rId65"/>
    <p:sldId id="317" r:id="rId66"/>
    <p:sldId id="318" r:id="rId67"/>
    <p:sldId id="321" r:id="rId68"/>
    <p:sldId id="322" r:id="rId69"/>
    <p:sldId id="323"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D9EE"/>
    <a:srgbClr val="F50BC8"/>
    <a:srgbClr val="990099"/>
    <a:srgbClr val="FF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81" autoAdjust="0"/>
    <p:restoredTop sz="94660"/>
  </p:normalViewPr>
  <p:slideViewPr>
    <p:cSldViewPr>
      <p:cViewPr varScale="1">
        <p:scale>
          <a:sx n="82" d="100"/>
          <a:sy n="82" d="100"/>
        </p:scale>
        <p:origin x="-11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A4D6FB9-4D9D-4564-A848-6AD0853DAC06}" type="datetimeFigureOut">
              <a:rPr lang="en-US" smtClean="0"/>
              <a:pPr/>
              <a:t>20/09/2021</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3328BC8-BE90-4D31-9A34-7790CCC7F4A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4D6FB9-4D9D-4564-A848-6AD0853DAC06}" type="datetimeFigureOut">
              <a:rPr lang="en-US" smtClean="0"/>
              <a:pPr/>
              <a:t>20/09/2021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8BC8-BE90-4D31-9A34-7790CCC7F4A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73328BC8-BE90-4D31-9A34-7790CCC7F4A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4D6FB9-4D9D-4564-A848-6AD0853DAC06}" type="datetimeFigureOut">
              <a:rPr lang="en-US" smtClean="0"/>
              <a:pPr/>
              <a:t>20/09/2021</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A4D6FB9-4D9D-4564-A848-6AD0853DAC06}" type="datetimeFigureOut">
              <a:rPr lang="en-US" smtClean="0"/>
              <a:pPr/>
              <a:t>20/09/2021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73328BC8-BE90-4D31-9A34-7790CCC7F4A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A4D6FB9-4D9D-4564-A848-6AD0853DAC06}" type="datetimeFigureOut">
              <a:rPr lang="en-US" smtClean="0"/>
              <a:pPr/>
              <a:t>20/09/2021</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3328BC8-BE90-4D31-9A34-7790CCC7F4A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A4D6FB9-4D9D-4564-A848-6AD0853DAC06}" type="datetimeFigureOut">
              <a:rPr lang="en-US" smtClean="0"/>
              <a:pPr/>
              <a:t>20/09/2021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28BC8-BE90-4D31-9A34-7790CCC7F4A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A4D6FB9-4D9D-4564-A848-6AD0853DAC06}" type="datetimeFigureOut">
              <a:rPr lang="en-US" smtClean="0"/>
              <a:pPr/>
              <a:t>20/09/2021</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3328BC8-BE90-4D31-9A34-7790CCC7F4A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A4D6FB9-4D9D-4564-A848-6AD0853DAC06}" type="datetimeFigureOut">
              <a:rPr lang="en-US" smtClean="0"/>
              <a:pPr/>
              <a:t>20/09/2021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73328BC8-BE90-4D31-9A34-7790CCC7F4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A4D6FB9-4D9D-4564-A848-6AD0853DAC06}" type="datetimeFigureOut">
              <a:rPr lang="en-US" smtClean="0"/>
              <a:pPr/>
              <a:t>20/09/2021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3328BC8-BE90-4D31-9A34-7790CCC7F4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3328BC8-BE90-4D31-9A34-7790CCC7F4A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BA4D6FB9-4D9D-4564-A848-6AD0853DAC06}" type="datetimeFigureOut">
              <a:rPr lang="en-US" smtClean="0"/>
              <a:pPr/>
              <a:t>20/09/2021</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73328BC8-BE90-4D31-9A34-7790CCC7F4A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BA4D6FB9-4D9D-4564-A848-6AD0853DAC06}" type="datetimeFigureOut">
              <a:rPr lang="en-US" smtClean="0"/>
              <a:pPr/>
              <a:t>20/09/2021</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A4D6FB9-4D9D-4564-A848-6AD0853DAC06}" type="datetimeFigureOut">
              <a:rPr lang="en-US" smtClean="0"/>
              <a:pPr/>
              <a:t>20/09/2021</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3328BC8-BE90-4D31-9A34-7790CCC7F4A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nitc.ac.in/app/webroot/img/upload/546896605.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scroll.in/article/899044/dalit-womans-rape-in-92-led-to-indias-first-sexual-harassment-law-but-justice-still-eludes-her" TargetMode="External"/><Relationship Id="rId2" Type="http://schemas.openxmlformats.org/officeDocument/2006/relationships/hyperlink" Target="https://blog.ipleaders.in/vishaka-guideline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legalserviceindia.com/legal/article-98-rights-of-disabled-persons.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3886200"/>
            <a:ext cx="6858000" cy="762000"/>
          </a:xfrm>
        </p:spPr>
        <p:txBody>
          <a:bodyPr>
            <a:normAutofit/>
          </a:bodyPr>
          <a:lstStyle/>
          <a:p>
            <a:r>
              <a:rPr lang="en-US" sz="3600" b="1" dirty="0" smtClean="0">
                <a:solidFill>
                  <a:schemeClr val="accent1">
                    <a:lumMod val="75000"/>
                  </a:schemeClr>
                </a:solidFill>
                <a:latin typeface="Algerian" pitchFamily="82" charset="0"/>
              </a:rPr>
              <a:t> </a:t>
            </a:r>
            <a:r>
              <a:rPr lang="en-US" sz="3600" b="1" dirty="0" err="1" smtClean="0">
                <a:solidFill>
                  <a:schemeClr val="accent1">
                    <a:lumMod val="75000"/>
                  </a:schemeClr>
                </a:solidFill>
                <a:latin typeface="Algerian" pitchFamily="82" charset="0"/>
              </a:rPr>
              <a:t>Neha</a:t>
            </a:r>
            <a:r>
              <a:rPr lang="en-US" sz="3600" b="1" dirty="0" smtClean="0">
                <a:solidFill>
                  <a:schemeClr val="accent1">
                    <a:lumMod val="75000"/>
                  </a:schemeClr>
                </a:solidFill>
                <a:latin typeface="Algerian" pitchFamily="82" charset="0"/>
              </a:rPr>
              <a:t> </a:t>
            </a:r>
            <a:r>
              <a:rPr lang="en-US" sz="3600" b="1" dirty="0" err="1" smtClean="0">
                <a:solidFill>
                  <a:schemeClr val="accent1">
                    <a:lumMod val="75000"/>
                  </a:schemeClr>
                </a:solidFill>
                <a:latin typeface="Algerian" pitchFamily="82" charset="0"/>
              </a:rPr>
              <a:t>Patange</a:t>
            </a:r>
            <a:endParaRPr lang="en-US" sz="3600" b="1" dirty="0" smtClean="0">
              <a:solidFill>
                <a:schemeClr val="accent1">
                  <a:lumMod val="75000"/>
                </a:schemeClr>
              </a:solidFill>
              <a:latin typeface="Algerian" pitchFamily="82" charset="0"/>
            </a:endParaRPr>
          </a:p>
          <a:p>
            <a:endParaRPr lang="en-US" sz="3600" dirty="0" smtClean="0">
              <a:solidFill>
                <a:schemeClr val="accent1">
                  <a:lumMod val="75000"/>
                </a:schemeClr>
              </a:solidFill>
              <a:latin typeface="Algerian" pitchFamily="82" charset="0"/>
            </a:endParaRPr>
          </a:p>
          <a:p>
            <a:endParaRPr lang="en-US" sz="3600" b="1" dirty="0" smtClean="0">
              <a:solidFill>
                <a:schemeClr val="accent1">
                  <a:lumMod val="75000"/>
                </a:schemeClr>
              </a:solidFill>
              <a:latin typeface="Algerian" pitchFamily="82" charset="0"/>
            </a:endParaRPr>
          </a:p>
          <a:p>
            <a:endParaRPr lang="en-US" sz="3600" b="1" dirty="0">
              <a:solidFill>
                <a:schemeClr val="accent1">
                  <a:lumMod val="75000"/>
                </a:schemeClr>
              </a:solidFill>
              <a:latin typeface="Algerian" pitchFamily="82" charset="0"/>
            </a:endParaRPr>
          </a:p>
        </p:txBody>
      </p:sp>
      <p:sp>
        <p:nvSpPr>
          <p:cNvPr id="2" name="Title 1"/>
          <p:cNvSpPr>
            <a:spLocks noGrp="1"/>
          </p:cNvSpPr>
          <p:nvPr>
            <p:ph type="ctrTitle"/>
          </p:nvPr>
        </p:nvSpPr>
        <p:spPr>
          <a:xfrm>
            <a:off x="609600" y="304800"/>
            <a:ext cx="7772400" cy="2286000"/>
          </a:xfrm>
        </p:spPr>
        <p:txBody>
          <a:bodyPr>
            <a:normAutofit/>
          </a:bodyPr>
          <a:lstStyle/>
          <a:p>
            <a:r>
              <a:rPr lang="en-US" b="1" dirty="0" smtClean="0">
                <a:solidFill>
                  <a:srgbClr val="002060"/>
                </a:solidFill>
              </a:rPr>
              <a:t>Foundation Course</a:t>
            </a:r>
            <a:br>
              <a:rPr lang="en-US" b="1" dirty="0" smtClean="0">
                <a:solidFill>
                  <a:srgbClr val="002060"/>
                </a:solidFill>
              </a:rPr>
            </a:br>
            <a:r>
              <a:rPr lang="en-US" b="1" dirty="0" err="1" smtClean="0">
                <a:solidFill>
                  <a:srgbClr val="002060"/>
                </a:solidFill>
              </a:rPr>
              <a:t>S.Y.B.Com</a:t>
            </a:r>
            <a:r>
              <a:rPr lang="en-US" b="1" dirty="0" smtClean="0">
                <a:solidFill>
                  <a:srgbClr val="002060"/>
                </a:solidFill>
              </a:rPr>
              <a:t> Semester III</a:t>
            </a:r>
            <a:br>
              <a:rPr lang="en-US" b="1" dirty="0" smtClean="0">
                <a:solidFill>
                  <a:srgbClr val="002060"/>
                </a:solidFill>
              </a:rPr>
            </a:br>
            <a:r>
              <a:rPr lang="en-US" b="1" dirty="0" smtClean="0">
                <a:solidFill>
                  <a:srgbClr val="002060"/>
                </a:solidFill>
              </a:rPr>
              <a:t>(Contemporary Issues)</a:t>
            </a:r>
            <a:endParaRPr lang="en-US" b="1" dirty="0">
              <a:solidFill>
                <a:srgbClr val="002060"/>
              </a:solidFill>
            </a:endParaRPr>
          </a:p>
        </p:txBody>
      </p:sp>
      <p:sp>
        <p:nvSpPr>
          <p:cNvPr id="4" name="TextBox 3"/>
          <p:cNvSpPr txBox="1"/>
          <p:nvPr/>
        </p:nvSpPr>
        <p:spPr>
          <a:xfrm>
            <a:off x="685800" y="5562600"/>
            <a:ext cx="7467600" cy="646331"/>
          </a:xfrm>
          <a:prstGeom prst="rect">
            <a:avLst/>
          </a:prstGeom>
          <a:noFill/>
        </p:spPr>
        <p:txBody>
          <a:bodyPr wrap="square" rtlCol="0">
            <a:spAutoFit/>
          </a:bodyPr>
          <a:lstStyle/>
          <a:p>
            <a:pPr>
              <a:buNone/>
            </a:pPr>
            <a:r>
              <a:rPr lang="en-US" dirty="0" smtClean="0">
                <a:latin typeface="Angsana New" pitchFamily="18" charset="-34"/>
                <a:cs typeface="Angsana New" pitchFamily="18" charset="-34"/>
              </a:rPr>
              <a:t>Ref: - Michael </a:t>
            </a:r>
            <a:r>
              <a:rPr lang="en-US" dirty="0" err="1" smtClean="0">
                <a:latin typeface="Angsana New" pitchFamily="18" charset="-34"/>
                <a:cs typeface="Angsana New" pitchFamily="18" charset="-34"/>
              </a:rPr>
              <a:t>Vaz</a:t>
            </a:r>
            <a:r>
              <a:rPr lang="en-US" dirty="0" smtClean="0">
                <a:latin typeface="Angsana New" pitchFamily="18" charset="-34"/>
                <a:cs typeface="Angsana New" pitchFamily="18" charset="-34"/>
              </a:rPr>
              <a:t>, </a:t>
            </a:r>
            <a:r>
              <a:rPr lang="en-US" dirty="0" err="1" smtClean="0">
                <a:latin typeface="Angsana New" pitchFamily="18" charset="-34"/>
                <a:cs typeface="Angsana New" pitchFamily="18" charset="-34"/>
              </a:rPr>
              <a:t>Arrora</a:t>
            </a:r>
            <a:r>
              <a:rPr lang="en-US" dirty="0" smtClean="0">
                <a:latin typeface="Angsana New" pitchFamily="18" charset="-34"/>
                <a:cs typeface="Angsana New" pitchFamily="18" charset="-34"/>
              </a:rPr>
              <a:t> </a:t>
            </a:r>
            <a:r>
              <a:rPr lang="en-US" dirty="0" err="1" smtClean="0">
                <a:latin typeface="Angsana New" pitchFamily="18" charset="-34"/>
                <a:cs typeface="Angsana New" pitchFamily="18" charset="-34"/>
              </a:rPr>
              <a:t>Vaz</a:t>
            </a:r>
            <a:r>
              <a:rPr lang="en-US" dirty="0" smtClean="0">
                <a:latin typeface="Angsana New" pitchFamily="18" charset="-34"/>
                <a:cs typeface="Angsana New" pitchFamily="18" charset="-34"/>
              </a:rPr>
              <a:t>, Foundation Course –III, </a:t>
            </a:r>
            <a:r>
              <a:rPr lang="en-US" dirty="0" err="1" smtClean="0">
                <a:latin typeface="Angsana New" pitchFamily="18" charset="-34"/>
                <a:cs typeface="Angsana New" pitchFamily="18" charset="-34"/>
              </a:rPr>
              <a:t>Manan</a:t>
            </a:r>
            <a:r>
              <a:rPr lang="en-US" dirty="0" smtClean="0">
                <a:latin typeface="Angsana New" pitchFamily="18" charset="-34"/>
                <a:cs typeface="Angsana New" pitchFamily="18" charset="-34"/>
              </a:rPr>
              <a:t> </a:t>
            </a:r>
            <a:r>
              <a:rPr lang="en-US" dirty="0" err="1" smtClean="0">
                <a:latin typeface="Angsana New" pitchFamily="18" charset="-34"/>
                <a:cs typeface="Angsana New" pitchFamily="18" charset="-34"/>
              </a:rPr>
              <a:t>Prakashan</a:t>
            </a:r>
            <a:endParaRPr lang="en-US" dirty="0" smtClean="0">
              <a:latin typeface="Angsana New" pitchFamily="18" charset="-34"/>
              <a:cs typeface="Angsana New" pitchFamily="18" charset="-34"/>
            </a:endParaRPr>
          </a:p>
          <a:p>
            <a:pPr>
              <a:buNone/>
            </a:pPr>
            <a:r>
              <a:rPr lang="en-US" dirty="0" smtClean="0">
                <a:latin typeface="Angsana New" pitchFamily="18" charset="-34"/>
                <a:cs typeface="Angsana New" pitchFamily="18" charset="-34"/>
              </a:rPr>
              <a:t>          www.google.com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28600"/>
            <a:ext cx="8183880" cy="1066800"/>
          </a:xfrm>
        </p:spPr>
        <p:txBody>
          <a:bodyPr/>
          <a:lstStyle/>
          <a:p>
            <a:r>
              <a:rPr lang="en-US" b="1" dirty="0" smtClean="0">
                <a:solidFill>
                  <a:schemeClr val="accent4"/>
                </a:solidFill>
                <a:latin typeface="Algerian" pitchFamily="82" charset="0"/>
              </a:rPr>
              <a:t>Human Rights are</a:t>
            </a:r>
            <a:endParaRPr lang="en-US" b="1" dirty="0">
              <a:solidFill>
                <a:schemeClr val="accent4"/>
              </a:solidFill>
              <a:latin typeface="Algerian" pitchFamily="82" charset="0"/>
            </a:endParaRPr>
          </a:p>
        </p:txBody>
      </p:sp>
      <p:sp>
        <p:nvSpPr>
          <p:cNvPr id="3" name="Content Placeholder 2"/>
          <p:cNvSpPr>
            <a:spLocks noGrp="1"/>
          </p:cNvSpPr>
          <p:nvPr>
            <p:ph sz="quarter" idx="1"/>
          </p:nvPr>
        </p:nvSpPr>
        <p:spPr>
          <a:xfrm>
            <a:off x="502920" y="1676400"/>
            <a:ext cx="8183880" cy="4191000"/>
          </a:xfrm>
        </p:spPr>
        <p:txBody>
          <a:bodyPr/>
          <a:lstStyle/>
          <a:p>
            <a:r>
              <a:rPr lang="en-US" dirty="0" smtClean="0"/>
              <a:t>Fundamental Rights</a:t>
            </a:r>
          </a:p>
          <a:p>
            <a:r>
              <a:rPr lang="en-US" dirty="0" smtClean="0"/>
              <a:t>Political Rights</a:t>
            </a:r>
          </a:p>
          <a:p>
            <a:r>
              <a:rPr lang="en-US" dirty="0" smtClean="0"/>
              <a:t>Economic and Social Rights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09600"/>
          </a:xfrm>
        </p:spPr>
        <p:txBody>
          <a:bodyPr>
            <a:normAutofit fontScale="90000"/>
          </a:bodyPr>
          <a:lstStyle/>
          <a:p>
            <a:r>
              <a:rPr lang="en-US" b="1" dirty="0" smtClean="0">
                <a:solidFill>
                  <a:schemeClr val="accent6">
                    <a:lumMod val="75000"/>
                  </a:schemeClr>
                </a:solidFill>
                <a:latin typeface="Algerian" pitchFamily="82" charset="0"/>
              </a:rPr>
              <a:t>VIOLATION OF RIGHTS OF VULNERABLE GROUPS</a:t>
            </a:r>
            <a:endParaRPr lang="en-US" b="1" dirty="0">
              <a:solidFill>
                <a:schemeClr val="accent6">
                  <a:lumMod val="75000"/>
                </a:schemeClr>
              </a:solidFill>
              <a:latin typeface="Algerian" pitchFamily="82" charset="0"/>
            </a:endParaRPr>
          </a:p>
        </p:txBody>
      </p:sp>
      <p:sp>
        <p:nvSpPr>
          <p:cNvPr id="3" name="Content Placeholder 2"/>
          <p:cNvSpPr>
            <a:spLocks noGrp="1"/>
          </p:cNvSpPr>
          <p:nvPr>
            <p:ph sz="quarter" idx="1"/>
          </p:nvPr>
        </p:nvSpPr>
        <p:spPr>
          <a:xfrm>
            <a:off x="301752" y="1527048"/>
            <a:ext cx="8613648" cy="4949952"/>
          </a:xfrm>
        </p:spPr>
        <p:txBody>
          <a:bodyPr>
            <a:normAutofit/>
          </a:bodyPr>
          <a:lstStyle/>
          <a:p>
            <a:pPr algn="just"/>
            <a:r>
              <a:rPr lang="en-US" sz="1800" dirty="0" smtClean="0">
                <a:latin typeface="Arial" pitchFamily="34" charset="0"/>
                <a:cs typeface="Arial" pitchFamily="34" charset="0"/>
              </a:rPr>
              <a:t>Vulnerable groups are sections of society that experience economic &amp; social backwardness and other forms of social exclusion as compared to the general population.</a:t>
            </a:r>
          </a:p>
          <a:p>
            <a:pPr algn="just"/>
            <a:endParaRPr lang="en-US" sz="1800" dirty="0" smtClean="0">
              <a:latin typeface="Arial" pitchFamily="34" charset="0"/>
              <a:cs typeface="Arial" pitchFamily="34" charset="0"/>
            </a:endParaRPr>
          </a:p>
          <a:p>
            <a:pPr algn="just"/>
            <a:r>
              <a:rPr lang="en-US" sz="1800" dirty="0" smtClean="0">
                <a:latin typeface="Arial" pitchFamily="34" charset="0"/>
                <a:cs typeface="Arial" pitchFamily="34" charset="0"/>
              </a:rPr>
              <a:t>It includes women, children, elderly disabled, migrants, linguistic and religious minorities, scheduled castes and scheduled tribes.</a:t>
            </a:r>
          </a:p>
          <a:p>
            <a:pPr algn="just"/>
            <a:endParaRPr lang="en-US" sz="1800" dirty="0" smtClean="0">
              <a:latin typeface="Arial" pitchFamily="34" charset="0"/>
              <a:cs typeface="Arial" pitchFamily="34" charset="0"/>
            </a:endParaRPr>
          </a:p>
          <a:p>
            <a:pPr algn="just"/>
            <a:r>
              <a:rPr lang="en-US" sz="1800" dirty="0" smtClean="0">
                <a:latin typeface="Arial" pitchFamily="34" charset="0"/>
                <a:cs typeface="Arial" pitchFamily="34" charset="0"/>
              </a:rPr>
              <a:t>Violations are as follows:</a:t>
            </a:r>
          </a:p>
          <a:p>
            <a:pPr algn="just"/>
            <a:endParaRPr lang="en-US" sz="1800" dirty="0" smtClean="0">
              <a:latin typeface="Arial" pitchFamily="34" charset="0"/>
              <a:cs typeface="Arial" pitchFamily="34" charset="0"/>
            </a:endParaRPr>
          </a:p>
          <a:p>
            <a:pPr marL="342900" indent="-342900" algn="just">
              <a:buNone/>
            </a:pPr>
            <a:r>
              <a:rPr lang="en-US" sz="1800" dirty="0" smtClean="0">
                <a:latin typeface="Arial" pitchFamily="34" charset="0"/>
                <a:cs typeface="Arial" pitchFamily="34" charset="0"/>
              </a:rPr>
              <a:t>   </a:t>
            </a:r>
            <a:r>
              <a:rPr lang="en-US" sz="1800" b="1" dirty="0" smtClean="0">
                <a:solidFill>
                  <a:srgbClr val="7030A0"/>
                </a:solidFill>
                <a:latin typeface="Arial" pitchFamily="34" charset="0"/>
                <a:cs typeface="Arial" pitchFamily="34" charset="0"/>
              </a:rPr>
              <a:t>1.</a:t>
            </a:r>
            <a:r>
              <a:rPr lang="en-US" sz="1800" dirty="0" smtClean="0">
                <a:latin typeface="Arial" pitchFamily="34" charset="0"/>
                <a:cs typeface="Arial" pitchFamily="34" charset="0"/>
              </a:rPr>
              <a:t> </a:t>
            </a:r>
            <a:r>
              <a:rPr lang="en-US" sz="1800" b="1" dirty="0" smtClean="0">
                <a:solidFill>
                  <a:srgbClr val="7030A0"/>
                </a:solidFill>
                <a:latin typeface="Arial" pitchFamily="34" charset="0"/>
                <a:cs typeface="Arial" pitchFamily="34" charset="0"/>
              </a:rPr>
              <a:t>Discrimination</a:t>
            </a:r>
            <a:r>
              <a:rPr lang="en-US" sz="1800" dirty="0" smtClean="0">
                <a:latin typeface="Arial" pitchFamily="34" charset="0"/>
                <a:cs typeface="Arial" pitchFamily="34" charset="0"/>
              </a:rPr>
              <a:t>- Unequal treatment to different kinds of people on the grounds           of race, religion, caste, age , gender, economic status.</a:t>
            </a:r>
          </a:p>
          <a:p>
            <a:pPr marL="342900" indent="-342900" algn="just">
              <a:buNone/>
            </a:pPr>
            <a:r>
              <a:rPr lang="en-US" sz="1800" dirty="0" smtClean="0">
                <a:latin typeface="Arial" pitchFamily="34" charset="0"/>
                <a:cs typeface="Arial" pitchFamily="34" charset="0"/>
              </a:rPr>
              <a:t>      Even girls are given unjust treatment as compared to boys in terms of facilities, education etc.</a:t>
            </a:r>
          </a:p>
          <a:p>
            <a:pPr marL="342900" indent="-342900" algn="just">
              <a:buNone/>
            </a:pPr>
            <a:r>
              <a:rPr lang="en-US" sz="1800" dirty="0" smtClean="0">
                <a:latin typeface="Arial" pitchFamily="34" charset="0"/>
                <a:cs typeface="Arial" pitchFamily="34" charset="0"/>
              </a:rPr>
              <a:t>   </a:t>
            </a:r>
            <a:r>
              <a:rPr lang="en-US" sz="1800" b="1" dirty="0" smtClean="0">
                <a:solidFill>
                  <a:srgbClr val="7030A0"/>
                </a:solidFill>
                <a:latin typeface="Arial" pitchFamily="34" charset="0"/>
                <a:cs typeface="Arial" pitchFamily="34" charset="0"/>
              </a:rPr>
              <a:t>2</a:t>
            </a:r>
            <a:r>
              <a:rPr lang="en-US" sz="1800" dirty="0" smtClean="0">
                <a:latin typeface="Arial" pitchFamily="34" charset="0"/>
                <a:cs typeface="Arial" pitchFamily="34" charset="0"/>
              </a:rPr>
              <a:t>. </a:t>
            </a:r>
            <a:r>
              <a:rPr lang="en-US" sz="1800" b="1" dirty="0" smtClean="0">
                <a:solidFill>
                  <a:srgbClr val="7030A0"/>
                </a:solidFill>
                <a:latin typeface="Arial" pitchFamily="34" charset="0"/>
                <a:cs typeface="Arial" pitchFamily="34" charset="0"/>
              </a:rPr>
              <a:t>Deprivation</a:t>
            </a:r>
            <a:r>
              <a:rPr lang="en-US" sz="1800" dirty="0" smtClean="0">
                <a:latin typeface="Arial" pitchFamily="34" charset="0"/>
                <a:cs typeface="Arial" pitchFamily="34" charset="0"/>
              </a:rPr>
              <a:t>- It refers to lack of basic resources and facilities such as food,      </a:t>
            </a:r>
            <a:r>
              <a:rPr lang="en-US" sz="1800" dirty="0" err="1" smtClean="0">
                <a:latin typeface="Arial" pitchFamily="34" charset="0"/>
                <a:cs typeface="Arial" pitchFamily="34" charset="0"/>
              </a:rPr>
              <a:t>clothing,shelter</a:t>
            </a:r>
            <a:r>
              <a:rPr lang="en-US" sz="1800" dirty="0" smtClean="0">
                <a:latin typeface="Arial" pitchFamily="34" charset="0"/>
                <a:cs typeface="Arial" pitchFamily="34" charset="0"/>
              </a:rPr>
              <a:t> etc.</a:t>
            </a:r>
          </a:p>
          <a:p>
            <a:pPr marL="342900" indent="-342900" algn="just">
              <a:buNone/>
            </a:pPr>
            <a:endParaRPr lang="en-US" sz="1800" dirty="0" smtClean="0">
              <a:latin typeface="Arial" pitchFamily="34" charset="0"/>
              <a:cs typeface="Arial" pitchFamily="34" charset="0"/>
            </a:endParaRPr>
          </a:p>
          <a:p>
            <a:pPr marL="342900" indent="-342900" algn="just">
              <a:buNone/>
            </a:pPr>
            <a:endParaRPr lang="en-US"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457200"/>
          </a:xfrm>
        </p:spPr>
        <p:txBody>
          <a:bodyPr>
            <a:normAutofit fontScale="90000"/>
          </a:bodyPr>
          <a:lstStyle/>
          <a:p>
            <a:endParaRPr lang="en-US" dirty="0"/>
          </a:p>
        </p:txBody>
      </p:sp>
      <p:sp>
        <p:nvSpPr>
          <p:cNvPr id="3" name="Content Placeholder 2"/>
          <p:cNvSpPr>
            <a:spLocks noGrp="1"/>
          </p:cNvSpPr>
          <p:nvPr>
            <p:ph sz="quarter" idx="1"/>
          </p:nvPr>
        </p:nvSpPr>
        <p:spPr>
          <a:xfrm>
            <a:off x="301752" y="838200"/>
            <a:ext cx="8503920" cy="5260848"/>
          </a:xfrm>
        </p:spPr>
        <p:txBody>
          <a:bodyPr/>
          <a:lstStyle/>
          <a:p>
            <a:pPr>
              <a:buNone/>
            </a:pPr>
            <a:r>
              <a:rPr lang="en-US" sz="1800" b="1" dirty="0" smtClean="0">
                <a:solidFill>
                  <a:srgbClr val="7030A0"/>
                </a:solidFill>
                <a:latin typeface="Arial" pitchFamily="34" charset="0"/>
                <a:cs typeface="Arial" pitchFamily="34" charset="0"/>
              </a:rPr>
              <a:t>    </a:t>
            </a:r>
          </a:p>
          <a:p>
            <a:pPr>
              <a:buNone/>
            </a:pPr>
            <a:endParaRPr lang="en-US" sz="1800" b="1" dirty="0" smtClean="0">
              <a:solidFill>
                <a:srgbClr val="7030A0"/>
              </a:solidFill>
              <a:latin typeface="Arial" pitchFamily="34" charset="0"/>
              <a:cs typeface="Arial" pitchFamily="34" charset="0"/>
            </a:endParaRPr>
          </a:p>
          <a:p>
            <a:pPr algn="just">
              <a:buNone/>
            </a:pPr>
            <a:r>
              <a:rPr lang="en-US" sz="1800" b="1" dirty="0" smtClean="0">
                <a:solidFill>
                  <a:srgbClr val="7030A0"/>
                </a:solidFill>
                <a:latin typeface="Arial" pitchFamily="34" charset="0"/>
                <a:cs typeface="Arial" pitchFamily="34" charset="0"/>
              </a:rPr>
              <a:t>3. Exploitation-  </a:t>
            </a:r>
            <a:r>
              <a:rPr lang="en-US" sz="1800" dirty="0" smtClean="0">
                <a:latin typeface="Arial" pitchFamily="34" charset="0"/>
                <a:cs typeface="Arial" pitchFamily="34" charset="0"/>
              </a:rPr>
              <a:t>It is an action of treating someone unfairly to get benefit from their work. Some groups in the society take undue advantage of weaker sections in the society. Uneducated weaker sections get exploited by landlords, money lenders and others.</a:t>
            </a:r>
          </a:p>
          <a:p>
            <a:pPr algn="just">
              <a:buNone/>
            </a:pPr>
            <a:endParaRPr lang="en-US" sz="1800" dirty="0" smtClean="0">
              <a:latin typeface="Arial" pitchFamily="34" charset="0"/>
              <a:cs typeface="Arial" pitchFamily="34" charset="0"/>
            </a:endParaRPr>
          </a:p>
          <a:p>
            <a:pPr algn="just">
              <a:buNone/>
            </a:pPr>
            <a:r>
              <a:rPr lang="en-US" sz="1800" b="1" dirty="0" smtClean="0">
                <a:solidFill>
                  <a:srgbClr val="7030A0"/>
                </a:solidFill>
                <a:latin typeface="Arial" pitchFamily="34" charset="0"/>
                <a:cs typeface="Arial" pitchFamily="34" charset="0"/>
              </a:rPr>
              <a:t>4. Neglect-  </a:t>
            </a:r>
            <a:r>
              <a:rPr lang="en-US" sz="1800" dirty="0" smtClean="0">
                <a:latin typeface="Arial" pitchFamily="34" charset="0"/>
                <a:cs typeface="Arial" pitchFamily="34" charset="0"/>
              </a:rPr>
              <a:t>It is a lack of care and attention to certain weaker sections of the society. Elderly persons are neglected in terms of health care and other facilities.</a:t>
            </a:r>
          </a:p>
          <a:p>
            <a:pPr algn="just">
              <a:buNone/>
            </a:pPr>
            <a:endParaRPr lang="en-US" sz="1800" dirty="0" smtClean="0">
              <a:latin typeface="Arial" pitchFamily="34" charset="0"/>
              <a:cs typeface="Arial" pitchFamily="34" charset="0"/>
            </a:endParaRPr>
          </a:p>
          <a:p>
            <a:pPr algn="just">
              <a:buNone/>
            </a:pPr>
            <a:r>
              <a:rPr lang="en-US" sz="1800" b="1" dirty="0" smtClean="0">
                <a:solidFill>
                  <a:srgbClr val="7030A0"/>
                </a:solidFill>
                <a:latin typeface="Arial" pitchFamily="34" charset="0"/>
                <a:cs typeface="Arial" pitchFamily="34" charset="0"/>
              </a:rPr>
              <a:t>5. Violence- </a:t>
            </a:r>
            <a:r>
              <a:rPr lang="en-US" sz="1800" dirty="0" smtClean="0">
                <a:latin typeface="Arial" pitchFamily="34" charset="0"/>
                <a:cs typeface="Arial" pitchFamily="34" charset="0"/>
              </a:rPr>
              <a:t>It involves behavior involving physical force intended to hurt, damage or destroy or kill someone or something.</a:t>
            </a:r>
            <a:endParaRPr lang="en-US" sz="1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C00000"/>
                </a:solidFill>
                <a:latin typeface="Algerian" pitchFamily="82" charset="0"/>
              </a:rPr>
              <a:t>Meaning of Scheduled Castes</a:t>
            </a:r>
            <a:endParaRPr lang="en-US" sz="3200" b="1" dirty="0">
              <a:solidFill>
                <a:srgbClr val="C00000"/>
              </a:solidFill>
              <a:latin typeface="Algerian" pitchFamily="82" charset="0"/>
            </a:endParaRPr>
          </a:p>
        </p:txBody>
      </p:sp>
      <p:sp>
        <p:nvSpPr>
          <p:cNvPr id="3" name="Content Placeholder 2"/>
          <p:cNvSpPr>
            <a:spLocks noGrp="1"/>
          </p:cNvSpPr>
          <p:nvPr>
            <p:ph sz="quarter" idx="1"/>
          </p:nvPr>
        </p:nvSpPr>
        <p:spPr/>
        <p:txBody>
          <a:bodyPr>
            <a:normAutofit lnSpcReduction="10000"/>
          </a:bodyPr>
          <a:lstStyle/>
          <a:p>
            <a:pPr algn="just"/>
            <a:r>
              <a:rPr lang="en-US" sz="2000" dirty="0" smtClean="0"/>
              <a:t>Article 341 and 342 of the constitution of India have reference to SCs and STs with respect to any state or Union territory.</a:t>
            </a:r>
          </a:p>
          <a:p>
            <a:pPr algn="just"/>
            <a:endParaRPr lang="en-US" sz="2000" dirty="0" smtClean="0"/>
          </a:p>
          <a:p>
            <a:pPr algn="just"/>
            <a:r>
              <a:rPr lang="en-US" sz="2000" dirty="0" smtClean="0"/>
              <a:t>They are the backward class of citizens disadvantaged people in India.</a:t>
            </a:r>
          </a:p>
          <a:p>
            <a:pPr algn="just"/>
            <a:endParaRPr lang="en-US" sz="2000" dirty="0" smtClean="0"/>
          </a:p>
          <a:p>
            <a:pPr algn="just"/>
            <a:r>
              <a:rPr lang="en-US" sz="2000" dirty="0" smtClean="0"/>
              <a:t>SCs belong to religions- Hinduism, Neo- Buddhism and Sikhs.</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pPr>
              <a:buNone/>
            </a:pPr>
            <a:endParaRPr lang="en-US" sz="1600" dirty="0" smtClean="0"/>
          </a:p>
          <a:p>
            <a:pPr>
              <a:buNone/>
            </a:pPr>
            <a:r>
              <a:rPr lang="en-US" sz="1600" dirty="0" smtClean="0"/>
              <a:t>- Foundation course III, </a:t>
            </a:r>
            <a:r>
              <a:rPr lang="en-US" sz="1600" dirty="0" err="1" smtClean="0"/>
              <a:t>Manan</a:t>
            </a:r>
            <a:r>
              <a:rPr lang="en-US" sz="1600" dirty="0" smtClean="0"/>
              <a:t> </a:t>
            </a:r>
            <a:r>
              <a:rPr lang="en-US" sz="1600" dirty="0" err="1" smtClean="0"/>
              <a:t>Prakashan</a:t>
            </a:r>
            <a:r>
              <a:rPr lang="en-US" sz="1600" dirty="0" smtClean="0"/>
              <a:t>, Michael </a:t>
            </a:r>
            <a:r>
              <a:rPr lang="en-US" sz="1600" dirty="0" err="1" smtClean="0"/>
              <a:t>Vaz</a:t>
            </a:r>
            <a:r>
              <a:rPr lang="en-US" sz="1600" dirty="0" smtClean="0"/>
              <a:t>, Aurora </a:t>
            </a:r>
            <a:r>
              <a:rPr lang="en-US" sz="1600" dirty="0" err="1" smtClean="0"/>
              <a:t>Vaz</a:t>
            </a:r>
            <a:r>
              <a:rPr lang="en-US" sz="1600" dirty="0" smtClean="0"/>
              <a:t>, 2019.</a:t>
            </a:r>
          </a:p>
          <a:p>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solidFill>
                  <a:srgbClr val="C00000"/>
                </a:solidFill>
                <a:latin typeface="Algerian" pitchFamily="82" charset="0"/>
              </a:rPr>
              <a:t>Violations of rights of Scheduled Caste</a:t>
            </a:r>
            <a:endParaRPr lang="en-US" sz="3200" b="1" dirty="0">
              <a:solidFill>
                <a:srgbClr val="C00000"/>
              </a:solidFill>
              <a:latin typeface="Algerian" pitchFamily="82" charset="0"/>
            </a:endParaRPr>
          </a:p>
        </p:txBody>
      </p:sp>
      <p:sp>
        <p:nvSpPr>
          <p:cNvPr id="3" name="Content Placeholder 2"/>
          <p:cNvSpPr>
            <a:spLocks noGrp="1"/>
          </p:cNvSpPr>
          <p:nvPr>
            <p:ph sz="quarter" idx="1"/>
          </p:nvPr>
        </p:nvSpPr>
        <p:spPr>
          <a:xfrm>
            <a:off x="301752" y="1447800"/>
            <a:ext cx="8503920" cy="4876800"/>
          </a:xfrm>
        </p:spPr>
        <p:txBody>
          <a:bodyPr>
            <a:normAutofit/>
          </a:bodyPr>
          <a:lstStyle/>
          <a:p>
            <a:pPr algn="just"/>
            <a:r>
              <a:rPr lang="en-US" sz="1600" b="1" dirty="0" err="1" smtClean="0">
                <a:solidFill>
                  <a:srgbClr val="7030A0"/>
                </a:solidFill>
              </a:rPr>
              <a:t>Untouchability</a:t>
            </a:r>
            <a:r>
              <a:rPr lang="en-US" sz="1600" b="1" dirty="0" smtClean="0">
                <a:solidFill>
                  <a:srgbClr val="7030A0"/>
                </a:solidFill>
              </a:rPr>
              <a:t> and other crimes: </a:t>
            </a:r>
          </a:p>
          <a:p>
            <a:pPr algn="just">
              <a:buNone/>
            </a:pPr>
            <a:r>
              <a:rPr lang="en-US" sz="1600" dirty="0" smtClean="0"/>
              <a:t>      </a:t>
            </a:r>
            <a:r>
              <a:rPr lang="en-US" sz="1600" dirty="0" err="1" smtClean="0"/>
              <a:t>Untouchability</a:t>
            </a:r>
            <a:r>
              <a:rPr lang="en-US" sz="1600" dirty="0" smtClean="0"/>
              <a:t> has been a major crime practiced for generations together against the lower caste. There has always been a depiction of </a:t>
            </a:r>
            <a:r>
              <a:rPr lang="en-US" sz="1600" dirty="0" err="1" smtClean="0"/>
              <a:t>untouchability</a:t>
            </a:r>
            <a:r>
              <a:rPr lang="en-US" sz="1600" dirty="0" smtClean="0"/>
              <a:t> related crimes in the media and the government of India has taken several measures to combat these sectarian crimes against the lowest in the social strata. </a:t>
            </a:r>
          </a:p>
          <a:p>
            <a:pPr algn="just"/>
            <a:endParaRPr lang="en-US" sz="1600" dirty="0" smtClean="0"/>
          </a:p>
          <a:p>
            <a:pPr algn="just"/>
            <a:r>
              <a:rPr lang="en-US" sz="1600" b="1" dirty="0" smtClean="0">
                <a:solidFill>
                  <a:srgbClr val="7030A0"/>
                </a:solidFill>
              </a:rPr>
              <a:t>Poverty: </a:t>
            </a:r>
          </a:p>
          <a:p>
            <a:pPr algn="just">
              <a:buNone/>
            </a:pPr>
            <a:r>
              <a:rPr lang="en-US" sz="1600" dirty="0" smtClean="0"/>
              <a:t>      Along with </a:t>
            </a:r>
            <a:r>
              <a:rPr lang="en-US" sz="1600" dirty="0" err="1" smtClean="0"/>
              <a:t>Untouchability</a:t>
            </a:r>
            <a:r>
              <a:rPr lang="en-US" sz="1600" dirty="0" smtClean="0"/>
              <a:t> comes the issue of poverty which is the most prominently held fear of the lower castes in the India society. They are denied access to landholdings and all attempts made to undermine poverty is defeated in the long run. There have been attempts to bring the scheduled caste in the mainstream .However, the success has been limited. </a:t>
            </a:r>
          </a:p>
          <a:p>
            <a:pPr algn="just"/>
            <a:endParaRPr lang="en-US" sz="1600" dirty="0" smtClean="0"/>
          </a:p>
          <a:p>
            <a:pPr algn="just"/>
            <a:r>
              <a:rPr lang="en-US" sz="1600" b="1" dirty="0" smtClean="0">
                <a:solidFill>
                  <a:srgbClr val="7030A0"/>
                </a:solidFill>
              </a:rPr>
              <a:t> Economic Exploitation: </a:t>
            </a:r>
          </a:p>
          <a:p>
            <a:pPr algn="just">
              <a:buNone/>
            </a:pPr>
            <a:r>
              <a:rPr lang="en-US" sz="1600" dirty="0" smtClean="0"/>
              <a:t>      Further, the main issue that the people in this group face is economic exploitation on account of illiteracy , landlessness and poverty. Attempts to alleviate their status were made by social reformers in various parts of India.</a:t>
            </a: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533400"/>
          </a:xfrm>
        </p:spPr>
        <p:txBody>
          <a:bodyPr>
            <a:normAutofit fontScale="90000"/>
          </a:bodyPr>
          <a:lstStyle/>
          <a:p>
            <a:r>
              <a:rPr lang="en-US" dirty="0" smtClean="0"/>
              <a:t>Continued</a:t>
            </a:r>
            <a:endParaRPr lang="en-US" dirty="0"/>
          </a:p>
        </p:txBody>
      </p:sp>
      <p:sp>
        <p:nvSpPr>
          <p:cNvPr id="3" name="Content Placeholder 2"/>
          <p:cNvSpPr>
            <a:spLocks noGrp="1"/>
          </p:cNvSpPr>
          <p:nvPr>
            <p:ph sz="quarter" idx="1"/>
          </p:nvPr>
        </p:nvSpPr>
        <p:spPr>
          <a:xfrm>
            <a:off x="301752" y="990600"/>
            <a:ext cx="8503920" cy="5334000"/>
          </a:xfrm>
        </p:spPr>
        <p:txBody>
          <a:bodyPr>
            <a:normAutofit/>
          </a:bodyPr>
          <a:lstStyle/>
          <a:p>
            <a:pPr algn="just"/>
            <a:r>
              <a:rPr lang="en-US" sz="1600" b="1" dirty="0" smtClean="0">
                <a:solidFill>
                  <a:srgbClr val="7030A0"/>
                </a:solidFill>
              </a:rPr>
              <a:t>Bonded </a:t>
            </a:r>
            <a:r>
              <a:rPr lang="en-US" sz="1600" b="1" dirty="0" err="1" smtClean="0">
                <a:solidFill>
                  <a:srgbClr val="7030A0"/>
                </a:solidFill>
              </a:rPr>
              <a:t>Labour</a:t>
            </a:r>
            <a:r>
              <a:rPr lang="en-US" sz="1600" b="1" dirty="0" smtClean="0">
                <a:solidFill>
                  <a:srgbClr val="7030A0"/>
                </a:solidFill>
              </a:rPr>
              <a:t>:</a:t>
            </a:r>
          </a:p>
          <a:p>
            <a:pPr algn="just">
              <a:buNone/>
            </a:pPr>
            <a:r>
              <a:rPr lang="en-US" sz="1600" b="1" dirty="0" smtClean="0">
                <a:solidFill>
                  <a:srgbClr val="7030A0"/>
                </a:solidFill>
              </a:rPr>
              <a:t>     </a:t>
            </a:r>
            <a:r>
              <a:rPr lang="en-US" sz="1600" dirty="0" smtClean="0"/>
              <a:t>It means forcing SCs to work as a </a:t>
            </a:r>
            <a:r>
              <a:rPr lang="en-US" sz="1600" dirty="0" err="1" smtClean="0"/>
              <a:t>begar</a:t>
            </a:r>
            <a:r>
              <a:rPr lang="en-US" sz="1600" dirty="0" smtClean="0"/>
              <a:t> or other forms of forced </a:t>
            </a:r>
            <a:r>
              <a:rPr lang="en-US" sz="1600" dirty="0" err="1" smtClean="0"/>
              <a:t>labour</a:t>
            </a:r>
            <a:r>
              <a:rPr lang="en-US" sz="1600" dirty="0" smtClean="0"/>
              <a:t>. Most laborers are low caste, illiterate, extremely poor while employers are higher </a:t>
            </a:r>
            <a:r>
              <a:rPr lang="en-US" sz="1600" dirty="0" err="1" smtClean="0"/>
              <a:t>caste,literate</a:t>
            </a:r>
            <a:r>
              <a:rPr lang="en-US" sz="1600" dirty="0" smtClean="0"/>
              <a:t>, wealthy and more powerful  members of the society.</a:t>
            </a:r>
          </a:p>
          <a:p>
            <a:pPr algn="just">
              <a:buNone/>
            </a:pPr>
            <a:endParaRPr lang="en-US" sz="1600" dirty="0" smtClean="0"/>
          </a:p>
          <a:p>
            <a:pPr algn="just"/>
            <a:r>
              <a:rPr lang="en-US" sz="1600" b="1" dirty="0" smtClean="0">
                <a:solidFill>
                  <a:srgbClr val="7030A0"/>
                </a:solidFill>
              </a:rPr>
              <a:t>Discrimination at school:</a:t>
            </a:r>
          </a:p>
          <a:p>
            <a:pPr algn="just">
              <a:buNone/>
            </a:pPr>
            <a:r>
              <a:rPr lang="en-US" sz="1600" b="1" dirty="0" smtClean="0">
                <a:solidFill>
                  <a:srgbClr val="7030A0"/>
                </a:solidFill>
              </a:rPr>
              <a:t>      </a:t>
            </a:r>
            <a:r>
              <a:rPr lang="en-US" sz="1600" dirty="0" smtClean="0"/>
              <a:t>Children of SCs  were forced to sit at a distance from upper caste students. There was a lack of attention towards their education. They were forced to do work like cleaning school, wash utensils etc. This kind of  discrimination  used to compel children to leave the education.</a:t>
            </a:r>
          </a:p>
          <a:p>
            <a:pPr algn="just">
              <a:buNone/>
            </a:pPr>
            <a:endParaRPr lang="en-US" sz="1600" dirty="0" smtClean="0"/>
          </a:p>
          <a:p>
            <a:pPr algn="just"/>
            <a:r>
              <a:rPr lang="en-US" sz="1600" b="1" dirty="0" smtClean="0">
                <a:solidFill>
                  <a:srgbClr val="7030A0"/>
                </a:solidFill>
              </a:rPr>
              <a:t>Assault of women and insulting Human dignity</a:t>
            </a:r>
          </a:p>
          <a:p>
            <a:pPr algn="just">
              <a:buNone/>
            </a:pPr>
            <a:r>
              <a:rPr lang="en-US" sz="1600" dirty="0" smtClean="0"/>
              <a:t>      Many of the women from SCs have faced physical and verbal attack. Women along with their family members were tortured, violated and hacked to death.</a:t>
            </a:r>
          </a:p>
          <a:p>
            <a:pPr algn="just">
              <a:buNone/>
            </a:pPr>
            <a:endParaRPr lang="en-US" sz="1600" dirty="0" smtClean="0"/>
          </a:p>
          <a:p>
            <a:pPr algn="just"/>
            <a:r>
              <a:rPr lang="en-US" sz="1600" b="1" dirty="0" smtClean="0">
                <a:solidFill>
                  <a:srgbClr val="7030A0"/>
                </a:solidFill>
              </a:rPr>
              <a:t>In-human Acts</a:t>
            </a:r>
          </a:p>
          <a:p>
            <a:pPr algn="just">
              <a:buNone/>
            </a:pPr>
            <a:r>
              <a:rPr lang="en-US" sz="1600" dirty="0" smtClean="0"/>
              <a:t>      In human acts with intention to insult members of SC community such as dumping of excreta, waste matter, carcasses of dead animals etc in their premises.</a:t>
            </a:r>
          </a:p>
          <a:p>
            <a:pPr algn="just">
              <a:buNone/>
            </a:pPr>
            <a:r>
              <a:rPr lang="en-US" sz="1600" dirty="0" smtClean="0"/>
              <a:t>      Members of SCs were forced to drink or eat any inedible substance etc.</a:t>
            </a:r>
          </a:p>
          <a:p>
            <a:pPr>
              <a:buNone/>
            </a:pPr>
            <a:endParaRPr 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457200"/>
          </a:xfrm>
        </p:spPr>
        <p:txBody>
          <a:bodyPr>
            <a:normAutofit fontScale="90000"/>
          </a:bodyPr>
          <a:lstStyle/>
          <a:p>
            <a:r>
              <a:rPr lang="en-US" dirty="0" smtClean="0"/>
              <a:t>Continued</a:t>
            </a:r>
            <a:endParaRPr lang="en-US" dirty="0"/>
          </a:p>
        </p:txBody>
      </p:sp>
      <p:sp>
        <p:nvSpPr>
          <p:cNvPr id="3" name="Content Placeholder 2"/>
          <p:cNvSpPr>
            <a:spLocks noGrp="1"/>
          </p:cNvSpPr>
          <p:nvPr>
            <p:ph sz="quarter" idx="1"/>
          </p:nvPr>
        </p:nvSpPr>
        <p:spPr>
          <a:xfrm>
            <a:off x="301752" y="1066800"/>
            <a:ext cx="8503920" cy="5257800"/>
          </a:xfrm>
        </p:spPr>
        <p:txBody>
          <a:bodyPr>
            <a:normAutofit/>
          </a:bodyPr>
          <a:lstStyle/>
          <a:p>
            <a:endParaRPr lang="en-US" sz="1600" b="1" dirty="0" smtClean="0">
              <a:solidFill>
                <a:srgbClr val="7030A0"/>
              </a:solidFill>
            </a:endParaRPr>
          </a:p>
          <a:p>
            <a:pPr algn="just"/>
            <a:r>
              <a:rPr lang="en-US" sz="1600" b="1" dirty="0" smtClean="0">
                <a:solidFill>
                  <a:srgbClr val="7030A0"/>
                </a:solidFill>
              </a:rPr>
              <a:t>Denial from voting</a:t>
            </a:r>
          </a:p>
          <a:p>
            <a:pPr algn="just">
              <a:buNone/>
            </a:pPr>
            <a:r>
              <a:rPr lang="en-US" sz="1600" dirty="0" smtClean="0"/>
              <a:t>      SCs were denied from voting and there used to be forceful voting also in </a:t>
            </a:r>
            <a:r>
              <a:rPr lang="en-US" sz="1600" dirty="0" err="1" smtClean="0"/>
              <a:t>favour</a:t>
            </a:r>
            <a:r>
              <a:rPr lang="en-US" sz="1600" dirty="0" smtClean="0"/>
              <a:t> of particular candidate.</a:t>
            </a:r>
          </a:p>
          <a:p>
            <a:pPr algn="just">
              <a:buNone/>
            </a:pPr>
            <a:endParaRPr lang="en-US" sz="1600" dirty="0" smtClean="0"/>
          </a:p>
          <a:p>
            <a:pPr algn="just"/>
            <a:r>
              <a:rPr lang="en-US" sz="1600" b="1" dirty="0" smtClean="0">
                <a:solidFill>
                  <a:srgbClr val="7030A0"/>
                </a:solidFill>
              </a:rPr>
              <a:t>Humiliation</a:t>
            </a:r>
          </a:p>
          <a:p>
            <a:pPr algn="just">
              <a:buNone/>
            </a:pPr>
            <a:r>
              <a:rPr lang="en-US" sz="1600" b="1" dirty="0" smtClean="0">
                <a:solidFill>
                  <a:srgbClr val="7030A0"/>
                </a:solidFill>
              </a:rPr>
              <a:t>      </a:t>
            </a:r>
            <a:r>
              <a:rPr lang="en-US" sz="1600" dirty="0" smtClean="0"/>
              <a:t>Insulting SC members with the intention to humiliate in any public place including workplace. There used to be discrimination at workplace with respect to treatment given to them.</a:t>
            </a:r>
          </a:p>
          <a:p>
            <a:pPr algn="just">
              <a:buNone/>
            </a:pPr>
            <a:endParaRPr lang="en-US" sz="1600" dirty="0" smtClean="0"/>
          </a:p>
          <a:p>
            <a:pPr algn="just"/>
            <a:r>
              <a:rPr lang="en-US" sz="1600" b="1" dirty="0" smtClean="0">
                <a:solidFill>
                  <a:srgbClr val="7030A0"/>
                </a:solidFill>
              </a:rPr>
              <a:t>Destruction of property</a:t>
            </a:r>
          </a:p>
          <a:p>
            <a:pPr algn="just">
              <a:buNone/>
            </a:pPr>
            <a:r>
              <a:rPr lang="en-US" sz="1600" b="1" dirty="0" smtClean="0">
                <a:solidFill>
                  <a:srgbClr val="7030A0"/>
                </a:solidFill>
              </a:rPr>
              <a:t>      </a:t>
            </a:r>
            <a:r>
              <a:rPr lang="en-US" sz="1600" dirty="0" smtClean="0"/>
              <a:t>Burning or looting houses or property belonging to the members of SCs was a practice of upper caste people.</a:t>
            </a:r>
          </a:p>
          <a:p>
            <a:pPr algn="just">
              <a:buNone/>
            </a:pPr>
            <a:endParaRPr lang="en-US" sz="1600" dirty="0" smtClean="0"/>
          </a:p>
          <a:p>
            <a:pPr algn="just"/>
            <a:r>
              <a:rPr lang="en-US" sz="1600" b="1" dirty="0" smtClean="0">
                <a:solidFill>
                  <a:srgbClr val="7030A0"/>
                </a:solidFill>
              </a:rPr>
              <a:t>Murders</a:t>
            </a:r>
          </a:p>
          <a:p>
            <a:pPr algn="just">
              <a:buNone/>
            </a:pPr>
            <a:r>
              <a:rPr lang="en-US" sz="1600" b="1" dirty="0" smtClean="0">
                <a:solidFill>
                  <a:srgbClr val="7030A0"/>
                </a:solidFill>
              </a:rPr>
              <a:t>      </a:t>
            </a:r>
            <a:r>
              <a:rPr lang="en-US" sz="1600" dirty="0" smtClean="0"/>
              <a:t>Many of members of SCs  were killed or murdered by upper caste people, landlords.</a:t>
            </a:r>
          </a:p>
          <a:p>
            <a:pPr algn="just">
              <a:buNone/>
            </a:pPr>
            <a:endParaRPr lang="en-US" sz="1600" b="1" dirty="0" smtClean="0">
              <a:solidFill>
                <a:srgbClr val="7030A0"/>
              </a:solidFill>
            </a:endParaRPr>
          </a:p>
          <a:p>
            <a:pPr algn="just">
              <a:buNone/>
            </a:pPr>
            <a:r>
              <a:rPr lang="en-US" sz="1600" dirty="0" smtClean="0">
                <a:latin typeface="Angsana New" pitchFamily="18" charset="-34"/>
                <a:cs typeface="Angsana New" pitchFamily="18" charset="-34"/>
              </a:rPr>
              <a:t>Ref: Michael </a:t>
            </a:r>
            <a:r>
              <a:rPr lang="en-US" sz="1600" dirty="0" err="1" smtClean="0">
                <a:latin typeface="Angsana New" pitchFamily="18" charset="-34"/>
                <a:cs typeface="Angsana New" pitchFamily="18" charset="-34"/>
              </a:rPr>
              <a:t>Vaz</a:t>
            </a:r>
            <a:r>
              <a:rPr lang="en-US" sz="1600" dirty="0" smtClean="0">
                <a:latin typeface="Angsana New" pitchFamily="18" charset="-34"/>
                <a:cs typeface="Angsana New" pitchFamily="18" charset="-34"/>
              </a:rPr>
              <a:t>, </a:t>
            </a:r>
            <a:r>
              <a:rPr lang="en-US" sz="1600" dirty="0" err="1" smtClean="0">
                <a:latin typeface="Angsana New" pitchFamily="18" charset="-34"/>
                <a:cs typeface="Angsana New" pitchFamily="18" charset="-34"/>
              </a:rPr>
              <a:t>Arrora</a:t>
            </a:r>
            <a:r>
              <a:rPr lang="en-US" sz="1600" dirty="0" smtClean="0">
                <a:latin typeface="Angsana New" pitchFamily="18" charset="-34"/>
                <a:cs typeface="Angsana New" pitchFamily="18" charset="-34"/>
              </a:rPr>
              <a:t> </a:t>
            </a:r>
            <a:r>
              <a:rPr lang="en-US" sz="1600" dirty="0" err="1" smtClean="0">
                <a:latin typeface="Angsana New" pitchFamily="18" charset="-34"/>
                <a:cs typeface="Angsana New" pitchFamily="18" charset="-34"/>
              </a:rPr>
              <a:t>Vaz</a:t>
            </a:r>
            <a:r>
              <a:rPr lang="en-US" sz="1600" dirty="0" smtClean="0">
                <a:latin typeface="Angsana New" pitchFamily="18" charset="-34"/>
                <a:cs typeface="Angsana New" pitchFamily="18" charset="-34"/>
              </a:rPr>
              <a:t>, Foundation Course –III, </a:t>
            </a:r>
            <a:r>
              <a:rPr lang="en-US" sz="1600" dirty="0" err="1" smtClean="0">
                <a:latin typeface="Angsana New" pitchFamily="18" charset="-34"/>
                <a:cs typeface="Angsana New" pitchFamily="18" charset="-34"/>
              </a:rPr>
              <a:t>Manan</a:t>
            </a:r>
            <a:r>
              <a:rPr lang="en-US" sz="1600" dirty="0" smtClean="0">
                <a:latin typeface="Angsana New" pitchFamily="18" charset="-34"/>
                <a:cs typeface="Angsana New" pitchFamily="18" charset="-34"/>
              </a:rPr>
              <a:t> </a:t>
            </a:r>
            <a:r>
              <a:rPr lang="en-US" sz="1600" dirty="0" err="1" smtClean="0">
                <a:latin typeface="Angsana New" pitchFamily="18" charset="-34"/>
                <a:cs typeface="Angsana New" pitchFamily="18" charset="-34"/>
              </a:rPr>
              <a:t>Prakashan</a:t>
            </a:r>
            <a:endParaRPr lang="en-US" sz="1600" dirty="0" smtClean="0">
              <a:latin typeface="Angsana New" pitchFamily="18" charset="-34"/>
              <a:cs typeface="Angsana New" pitchFamily="18" charset="-34"/>
            </a:endParaRPr>
          </a:p>
          <a:p>
            <a:pPr algn="just">
              <a:buNone/>
            </a:pPr>
            <a:endParaRPr lang="en-US" sz="1600" b="1" dirty="0" smtClean="0">
              <a:solidFill>
                <a:srgbClr val="7030A0"/>
              </a:solidFill>
            </a:endParaRPr>
          </a:p>
          <a:p>
            <a:pPr algn="just">
              <a:buNone/>
            </a:pPr>
            <a:endParaRPr lang="en-US" sz="1600" b="1" dirty="0" smtClean="0">
              <a:solidFill>
                <a:srgbClr val="7030A0"/>
              </a:solidFill>
            </a:endParaRPr>
          </a:p>
          <a:p>
            <a:pPr algn="just">
              <a:buNone/>
            </a:pPr>
            <a:endParaRPr lang="en-US" sz="1600" b="1" dirty="0" smtClean="0">
              <a:solidFill>
                <a:srgbClr val="7030A0"/>
              </a:solidFill>
            </a:endParaRPr>
          </a:p>
          <a:p>
            <a:pPr algn="just">
              <a:buNone/>
            </a:pPr>
            <a:endParaRPr lang="en-US" sz="1600" b="1" dirty="0" smtClean="0">
              <a:solidFill>
                <a:srgbClr val="7030A0"/>
              </a:solidFill>
            </a:endParaRPr>
          </a:p>
          <a:p>
            <a:pPr algn="just"/>
            <a:endParaRPr lang="en-US" sz="1600" b="1" dirty="0">
              <a:solidFill>
                <a:srgbClr val="7030A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3581400"/>
          </a:xfrm>
        </p:spPr>
        <p:txBody>
          <a:bodyPr>
            <a:normAutofit/>
          </a:bodyPr>
          <a:lstStyle/>
          <a:p>
            <a:r>
              <a:rPr lang="en-US" sz="3600" b="1" dirty="0" smtClean="0">
                <a:solidFill>
                  <a:srgbClr val="C00000"/>
                </a:solidFill>
                <a:latin typeface="Algerian" pitchFamily="82" charset="0"/>
              </a:rPr>
              <a:t>Rights of scheduled castes </a:t>
            </a:r>
            <a:endParaRPr lang="en-US" sz="3600" b="1" dirty="0">
              <a:solidFill>
                <a:srgbClr val="C00000"/>
              </a:solidFill>
              <a:latin typeface="Algerian" pitchFamily="82" charset="0"/>
            </a:endParaRPr>
          </a:p>
        </p:txBody>
      </p:sp>
      <p:sp>
        <p:nvSpPr>
          <p:cNvPr id="3" name="Content Placeholder 2"/>
          <p:cNvSpPr>
            <a:spLocks noGrp="1"/>
          </p:cNvSpPr>
          <p:nvPr>
            <p:ph sz="quarter" idx="1"/>
          </p:nvPr>
        </p:nvSpPr>
        <p:spPr>
          <a:xfrm>
            <a:off x="301752" y="3886200"/>
            <a:ext cx="8503920" cy="2212848"/>
          </a:xfrm>
        </p:spPr>
        <p:txBody>
          <a:bodyPr/>
          <a:lstStyle/>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solidFill>
                  <a:srgbClr val="C00000"/>
                </a:solidFill>
                <a:latin typeface="Algerian" pitchFamily="82" charset="0"/>
              </a:rPr>
              <a:t>Constitutional and Legal rights of Sc &amp; </a:t>
            </a:r>
            <a:r>
              <a:rPr lang="en-US" sz="3200" b="1" dirty="0" err="1" smtClean="0">
                <a:solidFill>
                  <a:srgbClr val="C00000"/>
                </a:solidFill>
                <a:latin typeface="Algerian" pitchFamily="82" charset="0"/>
              </a:rPr>
              <a:t>st</a:t>
            </a:r>
            <a:endParaRPr lang="en-US" sz="3200" b="1" dirty="0">
              <a:solidFill>
                <a:srgbClr val="C00000"/>
              </a:solidFill>
              <a:latin typeface="Algerian" pitchFamily="82" charset="0"/>
            </a:endParaRPr>
          </a:p>
        </p:txBody>
      </p:sp>
      <p:sp>
        <p:nvSpPr>
          <p:cNvPr id="3" name="Content Placeholder 2"/>
          <p:cNvSpPr>
            <a:spLocks noGrp="1"/>
          </p:cNvSpPr>
          <p:nvPr>
            <p:ph sz="quarter" idx="1"/>
          </p:nvPr>
        </p:nvSpPr>
        <p:spPr/>
        <p:txBody>
          <a:bodyPr>
            <a:normAutofit/>
          </a:bodyPr>
          <a:lstStyle/>
          <a:p>
            <a:pPr algn="just"/>
            <a:r>
              <a:rPr lang="en-US" sz="1800" dirty="0" smtClean="0">
                <a:cs typeface="Arial" pitchFamily="34" charset="0"/>
              </a:rPr>
              <a:t>The Constitution of India contains various provisions which provide for several rights and safeguards for the Scheduled Caste and the Scheduled Tribes .While most of these provisions are common to both ,SCs and the STs , some are exclusively meant for either of these two.</a:t>
            </a:r>
          </a:p>
          <a:p>
            <a:pPr algn="just">
              <a:buNone/>
            </a:pPr>
            <a:r>
              <a:rPr lang="en-US" sz="1800" dirty="0" smtClean="0">
                <a:cs typeface="Arial" pitchFamily="34" charset="0"/>
              </a:rPr>
              <a:t> </a:t>
            </a:r>
          </a:p>
          <a:p>
            <a:pPr algn="just"/>
            <a:r>
              <a:rPr lang="en-US" sz="1800" dirty="0" smtClean="0">
                <a:cs typeface="Arial" pitchFamily="34" charset="0"/>
              </a:rPr>
              <a:t>The constitutional rights of the Scheduled Caste and the Scheduled Tribes are as follows: </a:t>
            </a:r>
          </a:p>
          <a:p>
            <a:pPr>
              <a:buNone/>
            </a:pPr>
            <a:r>
              <a:rPr lang="en-US" sz="1800" b="1" dirty="0" smtClean="0">
                <a:solidFill>
                  <a:srgbClr val="7030A0"/>
                </a:solidFill>
                <a:cs typeface="Arial" pitchFamily="34" charset="0"/>
              </a:rPr>
              <a:t>Social Safeguards</a:t>
            </a:r>
          </a:p>
          <a:p>
            <a:r>
              <a:rPr lang="en-US" sz="1800" i="1" dirty="0" smtClean="0"/>
              <a:t> </a:t>
            </a:r>
            <a:r>
              <a:rPr lang="en-US" sz="1800" b="1" dirty="0" smtClean="0">
                <a:solidFill>
                  <a:srgbClr val="C00000"/>
                </a:solidFill>
              </a:rPr>
              <a:t>Right to Equality </a:t>
            </a:r>
            <a:endParaRPr lang="en-US" sz="1800" b="1" dirty="0" smtClean="0">
              <a:solidFill>
                <a:srgbClr val="C00000"/>
              </a:solidFill>
              <a:latin typeface="Arial" pitchFamily="34" charset="0"/>
              <a:cs typeface="Arial" pitchFamily="34" charset="0"/>
            </a:endParaRPr>
          </a:p>
          <a:p>
            <a:pPr algn="just">
              <a:buNone/>
            </a:pPr>
            <a:r>
              <a:rPr lang="en-US" sz="1800" dirty="0" smtClean="0"/>
              <a:t>     The Constitution guarantees that all citizens will be equal before law. It means that everyone will be equally protected by the laws of the country. No person is above law. </a:t>
            </a:r>
          </a:p>
          <a:p>
            <a:pPr algn="just">
              <a:buNone/>
            </a:pPr>
            <a:r>
              <a:rPr lang="en-US" sz="1800" dirty="0" smtClean="0"/>
              <a:t>     It has provisions in article 15 (1)to provide for equality before law or for the protection of law to all the persons in India and also to prohibit discrimination on the grounds of religion, race, caste, sex or place of birth. </a:t>
            </a:r>
            <a:endParaRPr lang="en-US" sz="1800" dirty="0">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381000"/>
          </a:xfrm>
        </p:spPr>
        <p:txBody>
          <a:bodyPr>
            <a:normAutofit fontScale="90000"/>
          </a:bodyPr>
          <a:lstStyle/>
          <a:p>
            <a:endParaRPr lang="en-US" dirty="0"/>
          </a:p>
        </p:txBody>
      </p:sp>
      <p:sp>
        <p:nvSpPr>
          <p:cNvPr id="3" name="Content Placeholder 2"/>
          <p:cNvSpPr>
            <a:spLocks noGrp="1"/>
          </p:cNvSpPr>
          <p:nvPr>
            <p:ph sz="quarter" idx="1"/>
          </p:nvPr>
        </p:nvSpPr>
        <p:spPr>
          <a:xfrm>
            <a:off x="301752" y="762000"/>
            <a:ext cx="8503920" cy="5791200"/>
          </a:xfrm>
        </p:spPr>
        <p:txBody>
          <a:bodyPr>
            <a:normAutofit/>
          </a:bodyPr>
          <a:lstStyle/>
          <a:p>
            <a:pPr algn="just"/>
            <a:endParaRPr lang="en-US" sz="1900" dirty="0" smtClean="0">
              <a:latin typeface="+mj-lt"/>
              <a:cs typeface="Arial" pitchFamily="34" charset="0"/>
            </a:endParaRPr>
          </a:p>
          <a:p>
            <a:pPr algn="just"/>
            <a:endParaRPr lang="en-US" sz="1900" dirty="0" smtClean="0">
              <a:latin typeface="+mj-lt"/>
              <a:cs typeface="Arial" pitchFamily="34" charset="0"/>
            </a:endParaRPr>
          </a:p>
          <a:p>
            <a:pPr algn="just">
              <a:buNone/>
            </a:pPr>
            <a:r>
              <a:rPr lang="en-US" sz="1800" dirty="0" smtClean="0">
                <a:latin typeface="+mj-lt"/>
                <a:cs typeface="Arial" pitchFamily="34" charset="0"/>
              </a:rPr>
              <a:t>     The State cannot discriminate against a citizen on the basis of religion, race, caste, sex or place of birth. This is necessary to bring about social equality. </a:t>
            </a:r>
          </a:p>
          <a:p>
            <a:pPr algn="just"/>
            <a:endParaRPr lang="en-US" sz="1800" dirty="0" smtClean="0">
              <a:latin typeface="+mj-lt"/>
              <a:cs typeface="Arial" pitchFamily="34" charset="0"/>
            </a:endParaRPr>
          </a:p>
          <a:p>
            <a:pPr algn="just"/>
            <a:r>
              <a:rPr lang="en-US" sz="1800" b="1" dirty="0" smtClean="0">
                <a:solidFill>
                  <a:srgbClr val="C00000"/>
                </a:solidFill>
                <a:latin typeface="+mj-lt"/>
                <a:cs typeface="Arial" pitchFamily="34" charset="0"/>
              </a:rPr>
              <a:t>Abolition of </a:t>
            </a:r>
            <a:r>
              <a:rPr lang="en-US" sz="1800" b="1" dirty="0" err="1" smtClean="0">
                <a:solidFill>
                  <a:srgbClr val="C00000"/>
                </a:solidFill>
                <a:latin typeface="+mj-lt"/>
                <a:cs typeface="Arial" pitchFamily="34" charset="0"/>
              </a:rPr>
              <a:t>Untouchability</a:t>
            </a:r>
            <a:r>
              <a:rPr lang="en-US" sz="1800" dirty="0" smtClean="0">
                <a:latin typeface="+mj-lt"/>
                <a:cs typeface="Arial" pitchFamily="34" charset="0"/>
              </a:rPr>
              <a:t>:  Practicing </a:t>
            </a:r>
            <a:r>
              <a:rPr lang="en-US" sz="1800" dirty="0" err="1" smtClean="0">
                <a:latin typeface="+mj-lt"/>
                <a:cs typeface="Arial" pitchFamily="34" charset="0"/>
              </a:rPr>
              <a:t>untouchability</a:t>
            </a:r>
            <a:r>
              <a:rPr lang="en-US" sz="1800" dirty="0" smtClean="0">
                <a:latin typeface="+mj-lt"/>
                <a:cs typeface="Arial" pitchFamily="34" charset="0"/>
              </a:rPr>
              <a:t> in any form has been made a punishable offence under the law under article 17 . This provision is an effort to uplift the social status of millions of Indians who had been looked down upon and kept at a distance because of either their caste or the nature of their profession. </a:t>
            </a:r>
          </a:p>
          <a:p>
            <a:pPr algn="just"/>
            <a:endParaRPr lang="en-US" sz="1800" dirty="0" smtClean="0">
              <a:latin typeface="+mj-lt"/>
              <a:cs typeface="Arial" pitchFamily="34" charset="0"/>
            </a:endParaRPr>
          </a:p>
          <a:p>
            <a:pPr algn="just"/>
            <a:r>
              <a:rPr lang="en-US" sz="1800" b="1" dirty="0" smtClean="0">
                <a:solidFill>
                  <a:srgbClr val="C00000"/>
                </a:solidFill>
                <a:latin typeface="+mj-lt"/>
                <a:cs typeface="Arial" pitchFamily="34" charset="0"/>
              </a:rPr>
              <a:t>Social welfare and reform: </a:t>
            </a:r>
            <a:r>
              <a:rPr lang="en-US" sz="1800" dirty="0" smtClean="0">
                <a:latin typeface="+mj-lt"/>
                <a:cs typeface="Arial" pitchFamily="34" charset="0"/>
              </a:rPr>
              <a:t>Article 25 (2) (b) provides for social welfare and reform to open Hindu religious institutions to all classes and sections of Hindus including SC/ST.  It includes Sikhs, Jain and Buddhist religion.</a:t>
            </a:r>
            <a:endParaRPr lang="en-US" sz="1800" b="1" dirty="0" smtClean="0">
              <a:solidFill>
                <a:srgbClr val="C00000"/>
              </a:solidFill>
              <a:latin typeface="+mj-lt"/>
              <a:cs typeface="Arial" pitchFamily="34" charset="0"/>
            </a:endParaRPr>
          </a:p>
          <a:p>
            <a:pPr algn="just"/>
            <a:endParaRPr lang="en-US" sz="1800" dirty="0" smtClean="0">
              <a:latin typeface="+mj-lt"/>
              <a:cs typeface="Arial" pitchFamily="34" charset="0"/>
            </a:endParaRPr>
          </a:p>
          <a:p>
            <a:pPr algn="just"/>
            <a:endParaRPr lang="en-US" sz="1800" dirty="0" smtClean="0">
              <a:latin typeface="+mj-lt"/>
              <a:cs typeface="Arial" pitchFamily="34" charset="0"/>
            </a:endParaRPr>
          </a:p>
          <a:p>
            <a:pPr algn="just">
              <a:buNone/>
            </a:pPr>
            <a:r>
              <a:rPr lang="en-US" sz="1800" dirty="0" smtClean="0">
                <a:latin typeface="+mj-lt"/>
                <a:cs typeface="Arial" pitchFamily="34" charset="0"/>
              </a:rPr>
              <a:t> </a:t>
            </a:r>
          </a:p>
          <a:p>
            <a:pPr algn="just"/>
            <a:endParaRPr lang="en-US" sz="1800" dirty="0">
              <a:latin typeface="+mj-lt"/>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USER\Desktop\syllabus 1.jpg"/>
          <p:cNvPicPr>
            <a:picLocks noGrp="1" noChangeAspect="1" noChangeArrowheads="1"/>
          </p:cNvPicPr>
          <p:nvPr>
            <p:ph sz="quarter" idx="1"/>
          </p:nvPr>
        </p:nvPicPr>
        <p:blipFill>
          <a:blip r:embed="rId2" cstate="print"/>
          <a:srcRect/>
          <a:stretch>
            <a:fillRect/>
          </a:stretch>
        </p:blipFill>
        <p:spPr bwMode="auto">
          <a:xfrm>
            <a:off x="228600" y="228600"/>
            <a:ext cx="8718766" cy="6096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pPr algn="just"/>
            <a:r>
              <a:rPr lang="en-US" sz="1800" b="1" dirty="0" smtClean="0">
                <a:solidFill>
                  <a:srgbClr val="C00000"/>
                </a:solidFill>
                <a:cs typeface="Arial" pitchFamily="34" charset="0"/>
              </a:rPr>
              <a:t>Right to freedom</a:t>
            </a:r>
          </a:p>
          <a:p>
            <a:pPr algn="just">
              <a:buNone/>
            </a:pPr>
            <a:r>
              <a:rPr lang="en-US" sz="1800" dirty="0" smtClean="0"/>
              <a:t>     The Constitution of India provides Right to Freedom to all its citizens. </a:t>
            </a:r>
          </a:p>
          <a:p>
            <a:pPr algn="just">
              <a:buNone/>
            </a:pPr>
            <a:r>
              <a:rPr lang="en-US" sz="1800" dirty="0" smtClean="0">
                <a:cs typeface="Arial" pitchFamily="34" charset="0"/>
              </a:rPr>
              <a:t>     It maintains the environment for proper  functioning of democracy.</a:t>
            </a:r>
          </a:p>
          <a:p>
            <a:pPr algn="just">
              <a:buNone/>
            </a:pPr>
            <a:r>
              <a:rPr lang="en-US" sz="1800" dirty="0" smtClean="0">
                <a:cs typeface="Arial" pitchFamily="34" charset="0"/>
              </a:rPr>
              <a:t>     Constitution has provided freedom of speech and expression, freedom to assemble peacefully, freedom to form union, freedom to move freely throughout the territory of India, freedom to settle in any part of India, freedom to practice any profession, trade or business.</a:t>
            </a:r>
          </a:p>
          <a:p>
            <a:pPr algn="just"/>
            <a:endParaRPr lang="en-US" sz="1800" dirty="0" smtClean="0">
              <a:cs typeface="Arial" pitchFamily="34" charset="0"/>
            </a:endParaRPr>
          </a:p>
          <a:p>
            <a:pPr algn="just"/>
            <a:r>
              <a:rPr lang="en-US" sz="1800" b="1" dirty="0" smtClean="0">
                <a:solidFill>
                  <a:srgbClr val="C00000"/>
                </a:solidFill>
                <a:cs typeface="Arial" pitchFamily="34" charset="0"/>
              </a:rPr>
              <a:t>Right against exploitation</a:t>
            </a:r>
          </a:p>
          <a:p>
            <a:pPr algn="just">
              <a:buNone/>
            </a:pPr>
            <a:r>
              <a:rPr lang="en-US" sz="1800" dirty="0" smtClean="0"/>
              <a:t>     Constitution makes provisions against exploitation </a:t>
            </a:r>
          </a:p>
          <a:p>
            <a:pPr algn="just">
              <a:buNone/>
            </a:pPr>
            <a:r>
              <a:rPr lang="en-US" sz="1800" dirty="0" smtClean="0">
                <a:cs typeface="Arial" pitchFamily="34" charset="0"/>
              </a:rPr>
              <a:t>     Trafficking of all human beings including </a:t>
            </a:r>
            <a:r>
              <a:rPr lang="en-US" sz="1800" dirty="0" err="1" smtClean="0">
                <a:cs typeface="Arial" pitchFamily="34" charset="0"/>
              </a:rPr>
              <a:t>begars</a:t>
            </a:r>
            <a:r>
              <a:rPr lang="en-US" sz="1800" dirty="0" smtClean="0">
                <a:cs typeface="Arial" pitchFamily="34" charset="0"/>
              </a:rPr>
              <a:t> and other similar forced </a:t>
            </a:r>
            <a:r>
              <a:rPr lang="en-US" sz="1800" dirty="0" err="1" smtClean="0">
                <a:cs typeface="Arial" pitchFamily="34" charset="0"/>
              </a:rPr>
              <a:t>labour</a:t>
            </a:r>
            <a:r>
              <a:rPr lang="en-US" sz="1800" dirty="0" smtClean="0">
                <a:cs typeface="Arial" pitchFamily="34" charset="0"/>
              </a:rPr>
              <a:t>, girls,  young women, boys is prohibited. Employment of children in factories is prohibited.</a:t>
            </a:r>
          </a:p>
          <a:p>
            <a:pPr algn="just"/>
            <a:endParaRPr lang="en-US" sz="1800" dirty="0" smtClean="0">
              <a:cs typeface="Arial" pitchFamily="34" charset="0"/>
            </a:endParaRPr>
          </a:p>
          <a:p>
            <a:pPr algn="just">
              <a:buNone/>
            </a:pPr>
            <a:r>
              <a:rPr lang="en-US" sz="1800" dirty="0" smtClean="0">
                <a:cs typeface="Arial" pitchFamily="34" charset="0"/>
              </a:rPr>
              <a:t>.</a:t>
            </a:r>
            <a:endParaRPr lang="en-US"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304800"/>
          </a:xfrm>
        </p:spPr>
        <p:txBody>
          <a:bodyPr>
            <a:normAutofit fontScale="90000"/>
          </a:bodyPr>
          <a:lstStyle/>
          <a:p>
            <a:endParaRPr lang="en-US"/>
          </a:p>
        </p:txBody>
      </p:sp>
      <p:sp>
        <p:nvSpPr>
          <p:cNvPr id="3" name="Content Placeholder 2"/>
          <p:cNvSpPr>
            <a:spLocks noGrp="1"/>
          </p:cNvSpPr>
          <p:nvPr>
            <p:ph sz="quarter" idx="1"/>
          </p:nvPr>
        </p:nvSpPr>
        <p:spPr>
          <a:xfrm>
            <a:off x="301752" y="762000"/>
            <a:ext cx="8503920" cy="5337048"/>
          </a:xfrm>
        </p:spPr>
        <p:txBody>
          <a:bodyPr>
            <a:normAutofit/>
          </a:bodyPr>
          <a:lstStyle/>
          <a:p>
            <a:pPr>
              <a:buNone/>
            </a:pPr>
            <a:r>
              <a:rPr lang="en-US" sz="1800" b="1" dirty="0" smtClean="0">
                <a:solidFill>
                  <a:srgbClr val="7030A0"/>
                </a:solidFill>
              </a:rPr>
              <a:t>Economic safeguards</a:t>
            </a:r>
          </a:p>
          <a:p>
            <a:pPr>
              <a:buNone/>
            </a:pPr>
            <a:endParaRPr lang="en-US" sz="1800" b="1" dirty="0" smtClean="0">
              <a:solidFill>
                <a:srgbClr val="7030A0"/>
              </a:solidFill>
            </a:endParaRPr>
          </a:p>
          <a:p>
            <a:pPr algn="just"/>
            <a:r>
              <a:rPr lang="en-US" sz="1800" dirty="0" smtClean="0"/>
              <a:t>Article 23 of constitution has made provisions for abolition of traffic in human beings </a:t>
            </a:r>
            <a:r>
              <a:rPr lang="en-US" sz="1800" dirty="0" err="1" smtClean="0"/>
              <a:t>begar</a:t>
            </a:r>
            <a:r>
              <a:rPr lang="en-US" sz="1800" dirty="0" smtClean="0"/>
              <a:t> and other forms of forced </a:t>
            </a:r>
            <a:r>
              <a:rPr lang="en-US" sz="1800" dirty="0" err="1" smtClean="0"/>
              <a:t>labour</a:t>
            </a:r>
            <a:r>
              <a:rPr lang="en-US" sz="1800" dirty="0" smtClean="0"/>
              <a:t>. </a:t>
            </a:r>
          </a:p>
          <a:p>
            <a:pPr algn="just"/>
            <a:r>
              <a:rPr lang="en-US" sz="1800" dirty="0" smtClean="0"/>
              <a:t>Bonded </a:t>
            </a:r>
            <a:r>
              <a:rPr lang="en-US" sz="1800" dirty="0" err="1" smtClean="0"/>
              <a:t>labour</a:t>
            </a:r>
            <a:r>
              <a:rPr lang="en-US" sz="1800" dirty="0" smtClean="0"/>
              <a:t> by landlords has been declared as a crime.</a:t>
            </a:r>
          </a:p>
          <a:p>
            <a:pPr algn="just"/>
            <a:r>
              <a:rPr lang="en-US" sz="1800" dirty="0" smtClean="0"/>
              <a:t>No child below 14 years shall be employed to work in any factory or mine or engaged in any other hazardous employment. </a:t>
            </a:r>
          </a:p>
          <a:p>
            <a:pPr algn="just">
              <a:buNone/>
            </a:pPr>
            <a:endParaRPr lang="en-US" sz="1800" dirty="0" smtClean="0"/>
          </a:p>
          <a:p>
            <a:pPr algn="just">
              <a:buNone/>
            </a:pPr>
            <a:r>
              <a:rPr lang="en-US" sz="1800" b="1" dirty="0" smtClean="0">
                <a:solidFill>
                  <a:srgbClr val="7030A0"/>
                </a:solidFill>
              </a:rPr>
              <a:t>Educational &amp; Cultural safeguards</a:t>
            </a:r>
          </a:p>
          <a:p>
            <a:pPr algn="just"/>
            <a:r>
              <a:rPr lang="en-US" sz="1800" dirty="0" smtClean="0"/>
              <a:t>Special provisions for advancement in education of backward classes is done in article 15 (4).</a:t>
            </a:r>
          </a:p>
          <a:p>
            <a:pPr algn="just"/>
            <a:r>
              <a:rPr lang="en-US" sz="1800" dirty="0" smtClean="0"/>
              <a:t>Government can reserve seats or provide fee concessions for these classes in institutions receiving aid from the state. Amendment was done to provide reservations in private unaided institutions also.</a:t>
            </a:r>
          </a:p>
          <a:p>
            <a:pPr algn="just"/>
            <a:r>
              <a:rPr lang="en-US" sz="1800" dirty="0" smtClean="0"/>
              <a:t>Different provisions were made to protect educational interest of the weaker section or allow relaxation in qualifying marks for admission in educational institution or promotion.</a:t>
            </a:r>
            <a:endParaRPr lang="en-US"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304800"/>
          </a:xfrm>
        </p:spPr>
        <p:txBody>
          <a:bodyPr>
            <a:normAutofit fontScale="90000"/>
          </a:bodyPr>
          <a:lstStyle/>
          <a:p>
            <a:r>
              <a:rPr lang="en-US" dirty="0" smtClean="0"/>
              <a:t> </a:t>
            </a:r>
            <a:endParaRPr lang="en-US" dirty="0"/>
          </a:p>
        </p:txBody>
      </p:sp>
      <p:sp>
        <p:nvSpPr>
          <p:cNvPr id="3" name="Content Placeholder 2"/>
          <p:cNvSpPr>
            <a:spLocks noGrp="1"/>
          </p:cNvSpPr>
          <p:nvPr>
            <p:ph sz="quarter" idx="1"/>
          </p:nvPr>
        </p:nvSpPr>
        <p:spPr>
          <a:xfrm>
            <a:off x="301752" y="762000"/>
            <a:ext cx="8503920" cy="5337048"/>
          </a:xfrm>
        </p:spPr>
        <p:txBody>
          <a:bodyPr>
            <a:normAutofit lnSpcReduction="10000"/>
          </a:bodyPr>
          <a:lstStyle/>
          <a:p>
            <a:pPr>
              <a:buNone/>
            </a:pPr>
            <a:r>
              <a:rPr lang="en-US" sz="1800" b="1" dirty="0" smtClean="0">
                <a:solidFill>
                  <a:srgbClr val="7030A0"/>
                </a:solidFill>
              </a:rPr>
              <a:t>Political safeguards</a:t>
            </a:r>
          </a:p>
          <a:p>
            <a:pPr>
              <a:buNone/>
            </a:pPr>
            <a:endParaRPr lang="en-US" sz="1800" b="1" dirty="0" smtClean="0">
              <a:solidFill>
                <a:srgbClr val="7030A0"/>
              </a:solidFill>
            </a:endParaRPr>
          </a:p>
          <a:p>
            <a:pPr algn="just"/>
            <a:r>
              <a:rPr lang="en-US" sz="1800" dirty="0" smtClean="0"/>
              <a:t>The constitution of India provides reservation of seats for SC/ST to local bodies( Municipal corporations/ </a:t>
            </a:r>
            <a:r>
              <a:rPr lang="en-US" sz="1800" dirty="0" err="1" smtClean="0"/>
              <a:t>Panchayats</a:t>
            </a:r>
            <a:r>
              <a:rPr lang="en-US" sz="1800" dirty="0" smtClean="0"/>
              <a:t>) of states/ Union territories, Legislative assemblies of states and </a:t>
            </a:r>
            <a:r>
              <a:rPr lang="en-US" sz="1800" dirty="0" err="1" smtClean="0"/>
              <a:t>Lok</a:t>
            </a:r>
            <a:r>
              <a:rPr lang="en-US" sz="1800" dirty="0" smtClean="0"/>
              <a:t> </a:t>
            </a:r>
            <a:r>
              <a:rPr lang="en-US" sz="1800" dirty="0" err="1" smtClean="0"/>
              <a:t>Sabha</a:t>
            </a:r>
            <a:r>
              <a:rPr lang="en-US" sz="1800" dirty="0" smtClean="0"/>
              <a:t>.</a:t>
            </a:r>
          </a:p>
          <a:p>
            <a:pPr algn="just"/>
            <a:r>
              <a:rPr lang="en-US" sz="1800" dirty="0" smtClean="0"/>
              <a:t>Article 243 D and 243 T reserves seats in </a:t>
            </a:r>
            <a:r>
              <a:rPr lang="en-US" sz="1800" dirty="0" err="1" smtClean="0"/>
              <a:t>Pachayats</a:t>
            </a:r>
            <a:r>
              <a:rPr lang="en-US" sz="1800" dirty="0" smtClean="0"/>
              <a:t> and Municipal Corporations respectively. 1/3 rd of seats are reserved for women belonging to SC/ST.</a:t>
            </a:r>
          </a:p>
          <a:p>
            <a:pPr algn="just"/>
            <a:r>
              <a:rPr lang="en-US" sz="1800" dirty="0" smtClean="0"/>
              <a:t>Provision has been made to reserve seats in offices of chairpersons in </a:t>
            </a:r>
            <a:r>
              <a:rPr lang="en-US" sz="1800" dirty="0" err="1" smtClean="0"/>
              <a:t>Panchayats</a:t>
            </a:r>
            <a:r>
              <a:rPr lang="en-US" sz="1800" dirty="0" smtClean="0"/>
              <a:t> and Municipalities.</a:t>
            </a:r>
          </a:p>
          <a:p>
            <a:pPr algn="just"/>
            <a:r>
              <a:rPr lang="en-US" sz="1800" dirty="0" smtClean="0"/>
              <a:t>Article 330 states that seats shall be reserved for SC/ST in the </a:t>
            </a:r>
            <a:r>
              <a:rPr lang="en-US" sz="1800" dirty="0" err="1" smtClean="0"/>
              <a:t>Lok</a:t>
            </a:r>
            <a:r>
              <a:rPr lang="en-US" sz="1800" dirty="0" smtClean="0"/>
              <a:t> </a:t>
            </a:r>
            <a:r>
              <a:rPr lang="en-US" sz="1800" dirty="0" err="1" smtClean="0"/>
              <a:t>Sabha</a:t>
            </a:r>
            <a:r>
              <a:rPr lang="en-US" sz="1800" dirty="0" smtClean="0"/>
              <a:t>.</a:t>
            </a:r>
          </a:p>
          <a:p>
            <a:pPr algn="just"/>
            <a:endParaRPr lang="en-US" sz="1800" dirty="0" smtClean="0"/>
          </a:p>
          <a:p>
            <a:pPr algn="just">
              <a:buNone/>
            </a:pPr>
            <a:r>
              <a:rPr lang="en-US" sz="1800" b="1" dirty="0" smtClean="0">
                <a:solidFill>
                  <a:srgbClr val="7030A0"/>
                </a:solidFill>
              </a:rPr>
              <a:t>Service safeguards</a:t>
            </a:r>
          </a:p>
          <a:p>
            <a:pPr algn="just">
              <a:buNone/>
            </a:pPr>
            <a:endParaRPr lang="en-US" sz="1800" b="1" dirty="0" smtClean="0">
              <a:solidFill>
                <a:srgbClr val="7030A0"/>
              </a:solidFill>
            </a:endParaRPr>
          </a:p>
          <a:p>
            <a:pPr algn="just"/>
            <a:r>
              <a:rPr lang="en-US" sz="1800" dirty="0" smtClean="0"/>
              <a:t>Article 16 (4) states that seat should be reserved for members of backward classes, to uplift them.</a:t>
            </a:r>
          </a:p>
          <a:p>
            <a:pPr algn="just"/>
            <a:r>
              <a:rPr lang="en-US" sz="1800" dirty="0" smtClean="0"/>
              <a:t>Reservation in promotions is also provided. State will be taking into consideration the claims of SC/ST in making appointments without consultation of UPSC / SPSC.</a:t>
            </a:r>
            <a:endParaRPr lang="en-US" sz="1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304800"/>
          </a:xfrm>
        </p:spPr>
        <p:txBody>
          <a:bodyPr>
            <a:normAutofit fontScale="90000"/>
          </a:bodyPr>
          <a:lstStyle/>
          <a:p>
            <a:endParaRPr lang="en-US" dirty="0"/>
          </a:p>
        </p:txBody>
      </p:sp>
      <p:sp>
        <p:nvSpPr>
          <p:cNvPr id="3" name="Content Placeholder 2"/>
          <p:cNvSpPr>
            <a:spLocks noGrp="1"/>
          </p:cNvSpPr>
          <p:nvPr>
            <p:ph sz="quarter" idx="1"/>
          </p:nvPr>
        </p:nvSpPr>
        <p:spPr>
          <a:xfrm>
            <a:off x="301752" y="685800"/>
            <a:ext cx="8503920" cy="5413248"/>
          </a:xfrm>
        </p:spPr>
        <p:txBody>
          <a:bodyPr>
            <a:normAutofit lnSpcReduction="10000"/>
          </a:bodyPr>
          <a:lstStyle/>
          <a:p>
            <a:pPr>
              <a:buNone/>
            </a:pPr>
            <a:r>
              <a:rPr lang="en-US" sz="1800" b="1" dirty="0" smtClean="0">
                <a:solidFill>
                  <a:srgbClr val="7030A0"/>
                </a:solidFill>
              </a:rPr>
              <a:t>Other safeguards</a:t>
            </a:r>
          </a:p>
          <a:p>
            <a:pPr>
              <a:buNone/>
            </a:pPr>
            <a:endParaRPr lang="en-US" sz="1800" b="1" dirty="0" smtClean="0">
              <a:solidFill>
                <a:srgbClr val="7030A0"/>
              </a:solidFill>
            </a:endParaRPr>
          </a:p>
          <a:p>
            <a:pPr algn="just"/>
            <a:r>
              <a:rPr lang="en-US" sz="1800" dirty="0" smtClean="0"/>
              <a:t>National Commission for SC and ST is established.( Article 338/338 A/ 339)</a:t>
            </a:r>
          </a:p>
          <a:p>
            <a:pPr algn="just"/>
            <a:endParaRPr lang="en-US" sz="1800" dirty="0" smtClean="0"/>
          </a:p>
          <a:p>
            <a:pPr algn="just">
              <a:buNone/>
            </a:pPr>
            <a:r>
              <a:rPr lang="en-US" sz="1800" b="1" dirty="0" smtClean="0">
                <a:solidFill>
                  <a:srgbClr val="7030A0"/>
                </a:solidFill>
              </a:rPr>
              <a:t>Legal Rights</a:t>
            </a:r>
          </a:p>
          <a:p>
            <a:pPr algn="just"/>
            <a:r>
              <a:rPr lang="en-US" sz="1800" dirty="0" smtClean="0">
                <a:solidFill>
                  <a:srgbClr val="C00000"/>
                </a:solidFill>
              </a:rPr>
              <a:t>The </a:t>
            </a:r>
            <a:r>
              <a:rPr lang="en-US" sz="1800" dirty="0" err="1" smtClean="0">
                <a:solidFill>
                  <a:srgbClr val="C00000"/>
                </a:solidFill>
              </a:rPr>
              <a:t>Untouchability</a:t>
            </a:r>
            <a:r>
              <a:rPr lang="en-US" sz="1800" dirty="0" smtClean="0">
                <a:solidFill>
                  <a:srgbClr val="C00000"/>
                </a:solidFill>
              </a:rPr>
              <a:t>  Offences Act,1955-  </a:t>
            </a:r>
            <a:r>
              <a:rPr lang="en-US" sz="1800" dirty="0" smtClean="0"/>
              <a:t>Provides penalties to prevents  a person  from entering a place of worship or from taking water from a public well.</a:t>
            </a:r>
          </a:p>
          <a:p>
            <a:pPr algn="just"/>
            <a:r>
              <a:rPr lang="en-US" sz="1800" dirty="0" smtClean="0">
                <a:solidFill>
                  <a:srgbClr val="C00000"/>
                </a:solidFill>
              </a:rPr>
              <a:t>Bonded </a:t>
            </a:r>
            <a:r>
              <a:rPr lang="en-US" sz="1800" dirty="0" err="1" smtClean="0">
                <a:solidFill>
                  <a:srgbClr val="C00000"/>
                </a:solidFill>
              </a:rPr>
              <a:t>labour</a:t>
            </a:r>
            <a:r>
              <a:rPr lang="en-US" sz="1800" dirty="0" smtClean="0">
                <a:solidFill>
                  <a:srgbClr val="C00000"/>
                </a:solidFill>
              </a:rPr>
              <a:t> System (Abolition) Act,1976 </a:t>
            </a:r>
            <a:r>
              <a:rPr lang="en-US" sz="1800" dirty="0" smtClean="0"/>
              <a:t>for liberation and rehabilitation of bonded </a:t>
            </a:r>
            <a:r>
              <a:rPr lang="en-US" sz="1800" dirty="0" err="1" smtClean="0"/>
              <a:t>labour</a:t>
            </a:r>
            <a:r>
              <a:rPr lang="en-US" sz="1800" dirty="0" smtClean="0"/>
              <a:t>.</a:t>
            </a:r>
          </a:p>
          <a:p>
            <a:pPr algn="just"/>
            <a:r>
              <a:rPr lang="en-US" sz="1800" dirty="0" smtClean="0">
                <a:solidFill>
                  <a:srgbClr val="C00000"/>
                </a:solidFill>
              </a:rPr>
              <a:t>The Child </a:t>
            </a:r>
            <a:r>
              <a:rPr lang="en-US" sz="1800" dirty="0" err="1" smtClean="0">
                <a:solidFill>
                  <a:srgbClr val="C00000"/>
                </a:solidFill>
              </a:rPr>
              <a:t>Labour</a:t>
            </a:r>
            <a:r>
              <a:rPr lang="en-US" sz="1800" dirty="0" smtClean="0">
                <a:solidFill>
                  <a:srgbClr val="C00000"/>
                </a:solidFill>
              </a:rPr>
              <a:t> (Prohibition and Regulation ) Act,1986- </a:t>
            </a:r>
            <a:r>
              <a:rPr lang="en-US" sz="1800" dirty="0" smtClean="0"/>
              <a:t>Prohibits employment of children in occupations and </a:t>
            </a:r>
            <a:r>
              <a:rPr lang="en-US" sz="1800" dirty="0" err="1" smtClean="0"/>
              <a:t>processess</a:t>
            </a:r>
            <a:r>
              <a:rPr lang="en-US" sz="1800" dirty="0" smtClean="0"/>
              <a:t>.</a:t>
            </a:r>
          </a:p>
          <a:p>
            <a:pPr algn="just"/>
            <a:r>
              <a:rPr lang="en-US" sz="1800" dirty="0" smtClean="0">
                <a:solidFill>
                  <a:srgbClr val="C00000"/>
                </a:solidFill>
              </a:rPr>
              <a:t>Prevention of Atrocities Act, 1989</a:t>
            </a:r>
            <a:r>
              <a:rPr lang="en-US" sz="1800" dirty="0" smtClean="0"/>
              <a:t>- Prevents atrocities, imposes punishments and provides relief and compensation for the victims of atrocities.</a:t>
            </a:r>
          </a:p>
          <a:p>
            <a:pPr algn="just"/>
            <a:r>
              <a:rPr lang="en-US" sz="1800" dirty="0" smtClean="0">
                <a:solidFill>
                  <a:srgbClr val="C00000"/>
                </a:solidFill>
              </a:rPr>
              <a:t>Employment of  Manual Scavengers and Construction of Dry Latrines (Prohibition) Act,1993- </a:t>
            </a:r>
            <a:r>
              <a:rPr lang="en-US" sz="1800" dirty="0" smtClean="0"/>
              <a:t>Prohibition of employment of manual scavengers, </a:t>
            </a:r>
            <a:r>
              <a:rPr lang="en-US" sz="1800" dirty="0" err="1" smtClean="0"/>
              <a:t>constuction</a:t>
            </a:r>
            <a:r>
              <a:rPr lang="en-US" sz="1800" dirty="0" smtClean="0"/>
              <a:t> and maintenance of latrines.</a:t>
            </a:r>
          </a:p>
          <a:p>
            <a:pPr algn="just"/>
            <a:endParaRPr lang="en-US" sz="1800" dirty="0" smtClean="0">
              <a:solidFill>
                <a:srgbClr val="C00000"/>
              </a:solidFill>
            </a:endParaRPr>
          </a:p>
          <a:p>
            <a:pPr algn="just"/>
            <a:r>
              <a:rPr lang="en-US" sz="1800" dirty="0" smtClean="0">
                <a:latin typeface="Angsana New" pitchFamily="18" charset="-34"/>
                <a:cs typeface="Angsana New" pitchFamily="18" charset="-34"/>
              </a:rPr>
              <a:t>Ref: Michael </a:t>
            </a:r>
            <a:r>
              <a:rPr lang="en-US" sz="1800" dirty="0" err="1" smtClean="0">
                <a:latin typeface="Angsana New" pitchFamily="18" charset="-34"/>
                <a:cs typeface="Angsana New" pitchFamily="18" charset="-34"/>
              </a:rPr>
              <a:t>Vaz</a:t>
            </a:r>
            <a:r>
              <a:rPr lang="en-US" sz="1800" dirty="0" smtClean="0">
                <a:latin typeface="Angsana New" pitchFamily="18" charset="-34"/>
                <a:cs typeface="Angsana New" pitchFamily="18" charset="-34"/>
              </a:rPr>
              <a:t>, </a:t>
            </a:r>
            <a:r>
              <a:rPr lang="en-US" sz="1800" dirty="0" err="1" smtClean="0">
                <a:latin typeface="Angsana New" pitchFamily="18" charset="-34"/>
                <a:cs typeface="Angsana New" pitchFamily="18" charset="-34"/>
              </a:rPr>
              <a:t>Arrora</a:t>
            </a:r>
            <a:r>
              <a:rPr lang="en-US" sz="1800" dirty="0" smtClean="0">
                <a:latin typeface="Angsana New" pitchFamily="18" charset="-34"/>
                <a:cs typeface="Angsana New" pitchFamily="18" charset="-34"/>
              </a:rPr>
              <a:t> </a:t>
            </a:r>
            <a:r>
              <a:rPr lang="en-US" sz="1800" dirty="0" err="1" smtClean="0">
                <a:latin typeface="Angsana New" pitchFamily="18" charset="-34"/>
                <a:cs typeface="Angsana New" pitchFamily="18" charset="-34"/>
              </a:rPr>
              <a:t>Vaz</a:t>
            </a:r>
            <a:r>
              <a:rPr lang="en-US" sz="1800" dirty="0" smtClean="0">
                <a:latin typeface="Angsana New" pitchFamily="18" charset="-34"/>
                <a:cs typeface="Angsana New" pitchFamily="18" charset="-34"/>
              </a:rPr>
              <a:t>, Foundation Course –III, </a:t>
            </a:r>
            <a:r>
              <a:rPr lang="en-US" sz="1800" dirty="0" err="1" smtClean="0">
                <a:latin typeface="Angsana New" pitchFamily="18" charset="-34"/>
                <a:cs typeface="Angsana New" pitchFamily="18" charset="-34"/>
              </a:rPr>
              <a:t>Manan</a:t>
            </a:r>
            <a:r>
              <a:rPr lang="en-US" sz="1800" dirty="0" smtClean="0">
                <a:latin typeface="Angsana New" pitchFamily="18" charset="-34"/>
                <a:cs typeface="Angsana New" pitchFamily="18" charset="-34"/>
              </a:rPr>
              <a:t> </a:t>
            </a:r>
            <a:r>
              <a:rPr lang="en-US" sz="1800" dirty="0" err="1" smtClean="0">
                <a:latin typeface="Angsana New" pitchFamily="18" charset="-34"/>
                <a:cs typeface="Angsana New" pitchFamily="18" charset="-34"/>
              </a:rPr>
              <a:t>Prakashan</a:t>
            </a:r>
            <a:endParaRPr lang="en-US" sz="1800" dirty="0" smtClean="0">
              <a:latin typeface="Angsana New" pitchFamily="18" charset="-34"/>
              <a:cs typeface="Angsana New" pitchFamily="18" charset="-34"/>
            </a:endParaRPr>
          </a:p>
          <a:p>
            <a:pPr algn="just"/>
            <a:endParaRPr lang="en-US" sz="1800" dirty="0">
              <a:solidFill>
                <a:srgbClr val="C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09600"/>
          </a:xfrm>
        </p:spPr>
        <p:txBody>
          <a:bodyPr>
            <a:noAutofit/>
          </a:bodyPr>
          <a:lstStyle/>
          <a:p>
            <a:r>
              <a:rPr lang="en-US" sz="2400" b="1" dirty="0" smtClean="0">
                <a:solidFill>
                  <a:srgbClr val="C00000"/>
                </a:solidFill>
                <a:latin typeface="Algerian" pitchFamily="82" charset="0"/>
              </a:rPr>
              <a:t>Prevention of Atrocities  (Against SC/ST)Act, 1989</a:t>
            </a:r>
            <a:endParaRPr lang="en-US" sz="2400" dirty="0">
              <a:latin typeface="Algerian" pitchFamily="82" charset="0"/>
            </a:endParaRPr>
          </a:p>
        </p:txBody>
      </p:sp>
      <p:sp>
        <p:nvSpPr>
          <p:cNvPr id="3" name="Content Placeholder 2"/>
          <p:cNvSpPr>
            <a:spLocks noGrp="1"/>
          </p:cNvSpPr>
          <p:nvPr>
            <p:ph sz="quarter" idx="1"/>
          </p:nvPr>
        </p:nvSpPr>
        <p:spPr>
          <a:xfrm>
            <a:off x="301752" y="914400"/>
            <a:ext cx="8503920" cy="5184648"/>
          </a:xfrm>
        </p:spPr>
        <p:txBody>
          <a:bodyPr>
            <a:normAutofit/>
          </a:bodyPr>
          <a:lstStyle/>
          <a:p>
            <a:endParaRPr lang="en-US" sz="1800" b="1" dirty="0" smtClean="0">
              <a:solidFill>
                <a:srgbClr val="C00000"/>
              </a:solidFill>
            </a:endParaRPr>
          </a:p>
          <a:p>
            <a:endParaRPr lang="en-US" sz="1800" dirty="0" smtClean="0"/>
          </a:p>
          <a:p>
            <a:pPr algn="just"/>
            <a:r>
              <a:rPr lang="en-US" sz="1800" dirty="0" smtClean="0"/>
              <a:t>The Scheduled Castes and Tribes (Prevention of Atrocities) Act, 1989 is an act of the Parliament of India enacted to prevent atrocities against  SCs &amp; STs. The Act is popularly known as the SC/ST Act, POA, the Prevention of Atrocities Act, or simply the Atrocities Act.</a:t>
            </a:r>
          </a:p>
          <a:p>
            <a:pPr algn="just"/>
            <a:endParaRPr lang="en-US" sz="1800" dirty="0" smtClean="0"/>
          </a:p>
          <a:p>
            <a:pPr algn="just"/>
            <a:r>
              <a:rPr lang="en-US" sz="1800" dirty="0" smtClean="0"/>
              <a:t>The preamble of act says,</a:t>
            </a:r>
          </a:p>
          <a:p>
            <a:pPr algn="just">
              <a:buNone/>
            </a:pPr>
            <a:r>
              <a:rPr lang="en-US" sz="1800" dirty="0" smtClean="0"/>
              <a:t> </a:t>
            </a:r>
            <a:r>
              <a:rPr lang="en-US" sz="1800" i="1" dirty="0" smtClean="0"/>
              <a:t>“to prevent the commission of offences of atrocities against the members of Scheduled Castes and Tribes, to provide for Special Courts for the trial of such offences and for the relief and rehabilitation of the victims of such offences and for matters connected therewith or incidental thereto.”</a:t>
            </a:r>
          </a:p>
          <a:p>
            <a:pPr algn="just"/>
            <a:endParaRPr lang="en-US" sz="1800" i="1" dirty="0" smtClean="0"/>
          </a:p>
          <a:p>
            <a:pPr algn="just"/>
            <a:r>
              <a:rPr lang="en-US" sz="1800" dirty="0" smtClean="0"/>
              <a:t>The objective is to deliver justice to these communities to enable them to live in society  with dignity and self esteem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sz="quarter" idx="1"/>
          </p:nvPr>
        </p:nvSpPr>
        <p:spPr>
          <a:xfrm>
            <a:off x="301752" y="1447800"/>
            <a:ext cx="8503920" cy="4651248"/>
          </a:xfrm>
        </p:spPr>
        <p:txBody>
          <a:bodyPr>
            <a:normAutofit/>
          </a:bodyPr>
          <a:lstStyle/>
          <a:p>
            <a:pPr algn="just"/>
            <a:r>
              <a:rPr lang="en-US" sz="1800" dirty="0" smtClean="0"/>
              <a:t>The SCs and STs (Prevention of Atrocities) Act, 1989 with stringent provisions (which extends to whole of India except the State of Jammu &amp; </a:t>
            </a:r>
            <a:r>
              <a:rPr lang="en-US" sz="1800" dirty="0" err="1" smtClean="0"/>
              <a:t>Kasmhir</a:t>
            </a:r>
            <a:r>
              <a:rPr lang="en-US" sz="1800" dirty="0" smtClean="0"/>
              <a:t>) was enacted on 9 September 1989.</a:t>
            </a:r>
          </a:p>
          <a:p>
            <a:pPr algn="just"/>
            <a:r>
              <a:rPr lang="en-US" sz="1800" b="1" dirty="0" smtClean="0"/>
              <a:t>Main provisions </a:t>
            </a:r>
            <a:r>
              <a:rPr lang="en-US" sz="1800" dirty="0" smtClean="0"/>
              <a:t>of the Act are as under. - </a:t>
            </a:r>
          </a:p>
          <a:p>
            <a:pPr algn="just"/>
            <a:r>
              <a:rPr lang="en-US" sz="1800" dirty="0" smtClean="0"/>
              <a:t>Defines offences of atrocities and prescribes punishment there for, (Section 3). </a:t>
            </a:r>
          </a:p>
          <a:p>
            <a:pPr algn="just"/>
            <a:r>
              <a:rPr lang="en-US" sz="1800" dirty="0" smtClean="0"/>
              <a:t>Punishment for willful neglect of duties by non-SC/ST Public servants (Section 4) </a:t>
            </a:r>
          </a:p>
          <a:p>
            <a:pPr algn="just"/>
            <a:r>
              <a:rPr lang="en-US" sz="1800" dirty="0" smtClean="0"/>
              <a:t>Designating for each District a Court of Session as a Special Court for speedy trial of offences under the Act (Section 14). </a:t>
            </a:r>
          </a:p>
          <a:p>
            <a:pPr algn="just"/>
            <a:r>
              <a:rPr lang="en-US" sz="1800" dirty="0" smtClean="0"/>
              <a:t>Appointment of </a:t>
            </a:r>
            <a:r>
              <a:rPr lang="en-US" sz="1800" dirty="0" err="1" smtClean="0"/>
              <a:t>PublicProsecutors</a:t>
            </a:r>
            <a:r>
              <a:rPr lang="en-US" sz="1800" dirty="0" smtClean="0"/>
              <a:t>/</a:t>
            </a:r>
            <a:r>
              <a:rPr lang="en-US" sz="1800" dirty="0" err="1" smtClean="0"/>
              <a:t>SpecialPublic</a:t>
            </a:r>
            <a:r>
              <a:rPr lang="en-US" sz="1800" dirty="0" smtClean="0"/>
              <a:t> Prosecutors for conducting cases in special courts (Section 15). </a:t>
            </a:r>
          </a:p>
          <a:p>
            <a:pPr algn="just"/>
            <a:r>
              <a:rPr lang="en-US" sz="1800" dirty="0" smtClean="0"/>
              <a:t>Preventive action to be taken by the law and order machinery (Section 17). </a:t>
            </a:r>
          </a:p>
          <a:p>
            <a:pPr algn="just"/>
            <a:r>
              <a:rPr lang="en-US" sz="1800" dirty="0" smtClean="0"/>
              <a:t>Salient provisions of the Scheduled Castes and the Scheduled Tribes (Prevention of Atrocities) Rules, 1995 notified under the POA.</a:t>
            </a:r>
          </a:p>
          <a:p>
            <a:endParaRPr lang="en-US" sz="1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C00000"/>
                </a:solidFill>
                <a:latin typeface="Algerian" pitchFamily="82" charset="0"/>
              </a:rPr>
              <a:t>Salient provisions</a:t>
            </a:r>
            <a:endParaRPr lang="en-US" sz="2800" b="1" dirty="0">
              <a:solidFill>
                <a:srgbClr val="C00000"/>
              </a:solidFill>
              <a:latin typeface="Algerian" pitchFamily="82" charset="0"/>
            </a:endParaRPr>
          </a:p>
        </p:txBody>
      </p:sp>
      <p:sp>
        <p:nvSpPr>
          <p:cNvPr id="3" name="Content Placeholder 2"/>
          <p:cNvSpPr>
            <a:spLocks noGrp="1"/>
          </p:cNvSpPr>
          <p:nvPr>
            <p:ph sz="quarter" idx="1"/>
          </p:nvPr>
        </p:nvSpPr>
        <p:spPr>
          <a:xfrm>
            <a:off x="301752" y="1219200"/>
            <a:ext cx="8503920" cy="4876800"/>
          </a:xfrm>
        </p:spPr>
        <p:txBody>
          <a:bodyPr>
            <a:normAutofit/>
          </a:bodyPr>
          <a:lstStyle/>
          <a:p>
            <a:pPr>
              <a:buNone/>
            </a:pPr>
            <a:endParaRPr lang="en-US" sz="1800" dirty="0" smtClean="0"/>
          </a:p>
          <a:p>
            <a:pPr>
              <a:buNone/>
            </a:pPr>
            <a:r>
              <a:rPr lang="en-US" sz="1800" dirty="0" smtClean="0"/>
              <a:t>Act are as under:- </a:t>
            </a:r>
          </a:p>
          <a:p>
            <a:pPr algn="just"/>
            <a:r>
              <a:rPr lang="en-US" sz="1800" dirty="0" smtClean="0"/>
              <a:t>It defines various types of atrocities against the SCs/STs. These include forcing an SC or ST person from drinking or eating any inedible or obnoxious substance; forcibly removing clothes; parading him/her naked or with painted face or body; compelling to do </a:t>
            </a:r>
            <a:r>
              <a:rPr lang="en-US" sz="1800" dirty="0" err="1" smtClean="0"/>
              <a:t>begar</a:t>
            </a:r>
            <a:r>
              <a:rPr lang="en-US" sz="1800" dirty="0" smtClean="0"/>
              <a:t>‘ or other forms or forced </a:t>
            </a:r>
            <a:r>
              <a:rPr lang="en-US" sz="1800" dirty="0" err="1" smtClean="0"/>
              <a:t>labour</a:t>
            </a:r>
            <a:r>
              <a:rPr lang="en-US" sz="1800" dirty="0" smtClean="0"/>
              <a:t>. There are stringent punishments prescribed for such acts of atrocities. Crimes committed by non-SCs or STs are considered as severe offences whereas there is no mention of any crimes done by the SCs or STs themselves. It provides for compensation, rehabilitation and relief for victims of such atrocities. It also makes provisions for setting up a mandatory, periodic monitoring system at the district, state and national levels.</a:t>
            </a:r>
          </a:p>
          <a:p>
            <a:pPr algn="just"/>
            <a:endParaRPr lang="en-US" sz="2400" dirty="0" smtClean="0"/>
          </a:p>
          <a:p>
            <a:pPr algn="just">
              <a:buNone/>
            </a:pPr>
            <a:endParaRPr lang="en-US" sz="2400" dirty="0" smtClean="0">
              <a:latin typeface="Angsana New" pitchFamily="18" charset="-34"/>
              <a:cs typeface="Angsana New" pitchFamily="18" charset="-34"/>
            </a:endParaRPr>
          </a:p>
          <a:p>
            <a:pPr algn="just">
              <a:buNone/>
            </a:pPr>
            <a:r>
              <a:rPr lang="en-US" sz="2400" dirty="0" smtClean="0">
                <a:latin typeface="Angsana New" pitchFamily="18" charset="-34"/>
                <a:cs typeface="Angsana New" pitchFamily="18" charset="-34"/>
              </a:rPr>
              <a:t>Ref: Michael </a:t>
            </a:r>
            <a:r>
              <a:rPr lang="en-US" sz="2400" dirty="0" err="1" smtClean="0">
                <a:latin typeface="Angsana New" pitchFamily="18" charset="-34"/>
                <a:cs typeface="Angsana New" pitchFamily="18" charset="-34"/>
              </a:rPr>
              <a:t>Vaz</a:t>
            </a:r>
            <a:r>
              <a:rPr lang="en-US" sz="2400" dirty="0" smtClean="0">
                <a:latin typeface="Angsana New" pitchFamily="18" charset="-34"/>
                <a:cs typeface="Angsana New" pitchFamily="18" charset="-34"/>
              </a:rPr>
              <a:t>, </a:t>
            </a:r>
            <a:r>
              <a:rPr lang="en-US" sz="2400" dirty="0" err="1" smtClean="0">
                <a:latin typeface="Angsana New" pitchFamily="18" charset="-34"/>
                <a:cs typeface="Angsana New" pitchFamily="18" charset="-34"/>
              </a:rPr>
              <a:t>Arrora</a:t>
            </a:r>
            <a:r>
              <a:rPr lang="en-US" sz="2400" dirty="0" smtClean="0">
                <a:latin typeface="Angsana New" pitchFamily="18" charset="-34"/>
                <a:cs typeface="Angsana New" pitchFamily="18" charset="-34"/>
              </a:rPr>
              <a:t> </a:t>
            </a:r>
            <a:r>
              <a:rPr lang="en-US" sz="2400" dirty="0" err="1" smtClean="0">
                <a:latin typeface="Angsana New" pitchFamily="18" charset="-34"/>
                <a:cs typeface="Angsana New" pitchFamily="18" charset="-34"/>
              </a:rPr>
              <a:t>Vaz</a:t>
            </a:r>
            <a:r>
              <a:rPr lang="en-US" sz="2400" dirty="0" smtClean="0">
                <a:latin typeface="Angsana New" pitchFamily="18" charset="-34"/>
                <a:cs typeface="Angsana New" pitchFamily="18" charset="-34"/>
              </a:rPr>
              <a:t>, Foundation Course –III, </a:t>
            </a:r>
            <a:r>
              <a:rPr lang="en-US" sz="2400" dirty="0" err="1" smtClean="0">
                <a:latin typeface="Angsana New" pitchFamily="18" charset="-34"/>
                <a:cs typeface="Angsana New" pitchFamily="18" charset="-34"/>
              </a:rPr>
              <a:t>Manan</a:t>
            </a:r>
            <a:r>
              <a:rPr lang="en-US" sz="2400" dirty="0" smtClean="0">
                <a:latin typeface="Angsana New" pitchFamily="18" charset="-34"/>
                <a:cs typeface="Angsana New" pitchFamily="18" charset="-34"/>
              </a:rPr>
              <a:t> </a:t>
            </a:r>
            <a:r>
              <a:rPr lang="en-US" sz="2400" dirty="0" err="1" smtClean="0">
                <a:latin typeface="Angsana New" pitchFamily="18" charset="-34"/>
                <a:cs typeface="Angsana New" pitchFamily="18" charset="-34"/>
              </a:rPr>
              <a:t>Prakashan</a:t>
            </a:r>
            <a:endParaRPr lang="en-US" sz="2400" dirty="0" smtClean="0">
              <a:latin typeface="Angsana New" pitchFamily="18" charset="-34"/>
              <a:cs typeface="Angsana New" pitchFamily="18" charset="-34"/>
            </a:endParaRPr>
          </a:p>
          <a:p>
            <a:pPr algn="just"/>
            <a:endParaRPr 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latin typeface="Algerian" pitchFamily="82" charset="0"/>
              </a:rPr>
              <a:t>Violations of rights of Scheduled Tribes</a:t>
            </a:r>
            <a:endParaRPr lang="en-US" b="1" dirty="0">
              <a:solidFill>
                <a:srgbClr val="C00000"/>
              </a:solidFill>
              <a:latin typeface="Algerian" pitchFamily="82" charset="0"/>
            </a:endParaRPr>
          </a:p>
        </p:txBody>
      </p:sp>
      <p:sp>
        <p:nvSpPr>
          <p:cNvPr id="3" name="Content Placeholder 2"/>
          <p:cNvSpPr>
            <a:spLocks noGrp="1"/>
          </p:cNvSpPr>
          <p:nvPr>
            <p:ph sz="quarter" idx="1"/>
          </p:nvPr>
        </p:nvSpPr>
        <p:spPr>
          <a:xfrm>
            <a:off x="301752" y="1447800"/>
            <a:ext cx="8503920" cy="4876800"/>
          </a:xfrm>
        </p:spPr>
        <p:txBody>
          <a:bodyPr>
            <a:normAutofit/>
          </a:bodyPr>
          <a:lstStyle/>
          <a:p>
            <a:pPr algn="just"/>
            <a:r>
              <a:rPr lang="en-US" sz="1600" dirty="0" smtClean="0"/>
              <a:t>The Scheduled Tribes, who are the original people from the forests are the most vulnerable group of people in India . They constitute 8.6% of the population living here with a maximum concentration of population seen in the north eastern parts of India. This group is recognized as the ‗weaker‘ section by the Constitution of India. </a:t>
            </a:r>
          </a:p>
          <a:p>
            <a:pPr algn="just"/>
            <a:endParaRPr lang="en-US" sz="1600" dirty="0" smtClean="0"/>
          </a:p>
          <a:p>
            <a:pPr algn="just">
              <a:buNone/>
            </a:pPr>
            <a:r>
              <a:rPr lang="en-US" sz="1600" dirty="0" smtClean="0"/>
              <a:t>      The main problems of the tribal‘s are as follows: </a:t>
            </a:r>
          </a:p>
          <a:p>
            <a:pPr algn="just"/>
            <a:r>
              <a:rPr lang="en-US" sz="1600" b="1" dirty="0" smtClean="0">
                <a:solidFill>
                  <a:srgbClr val="7030A0"/>
                </a:solidFill>
              </a:rPr>
              <a:t>Land Alienation: </a:t>
            </a:r>
            <a:r>
              <a:rPr lang="en-US" sz="1600" dirty="0" smtClean="0"/>
              <a:t>The tribal‘s have been alienated from their native lands owned by their forefathers for generations together. This is not a post Independence phenomenon, but it was common even during the colonial days. The Forest laws not only alienated the Forest Dwellers(as know today) but further pushed them to the brinks of poverty and vulnerability .They no more live contented lives and their art and culture that was know to proliferate throughout the world , does not exist any longer.</a:t>
            </a:r>
          </a:p>
          <a:p>
            <a:pPr algn="just"/>
            <a:endParaRPr lang="en-US" sz="1600" dirty="0" smtClean="0"/>
          </a:p>
          <a:p>
            <a:pPr algn="just"/>
            <a:r>
              <a:rPr lang="en-US" sz="1600" b="1" dirty="0" smtClean="0">
                <a:solidFill>
                  <a:srgbClr val="7030A0"/>
                </a:solidFill>
              </a:rPr>
              <a:t>Loss of forest land due to environmental degradation: </a:t>
            </a:r>
            <a:r>
              <a:rPr lang="en-US" sz="1600" dirty="0" smtClean="0"/>
              <a:t>The Scheduled Tribes are landless and usually face discrimination. They are further deprived of land which is, today used for commercial purposes. Further , the forest cover has been soon depleting in India that has caused severe damages to the environmental conditions in which the tribal‘s lived.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301752" y="1295400"/>
            <a:ext cx="8503920" cy="5105400"/>
          </a:xfrm>
        </p:spPr>
        <p:txBody>
          <a:bodyPr>
            <a:normAutofit fontScale="92500" lnSpcReduction="20000"/>
          </a:bodyPr>
          <a:lstStyle/>
          <a:p>
            <a:pPr algn="just"/>
            <a:endParaRPr lang="en-US" sz="1800" b="1" dirty="0" smtClean="0">
              <a:solidFill>
                <a:srgbClr val="7030A0"/>
              </a:solidFill>
            </a:endParaRPr>
          </a:p>
          <a:p>
            <a:pPr algn="just"/>
            <a:r>
              <a:rPr lang="en-US" sz="1800" b="1" dirty="0" smtClean="0">
                <a:solidFill>
                  <a:srgbClr val="7030A0"/>
                </a:solidFill>
              </a:rPr>
              <a:t>Displacement: </a:t>
            </a:r>
          </a:p>
          <a:p>
            <a:pPr algn="just">
              <a:buNone/>
            </a:pPr>
            <a:r>
              <a:rPr lang="en-US" sz="1800" dirty="0" smtClean="0"/>
              <a:t>     Development induced displacement has been a regular feature amongst </a:t>
            </a:r>
            <a:r>
              <a:rPr lang="en-US" sz="1800" dirty="0" err="1" smtClean="0"/>
              <a:t>tribals</a:t>
            </a:r>
            <a:r>
              <a:rPr lang="en-US" sz="1800" dirty="0" smtClean="0"/>
              <a:t> and there has been </a:t>
            </a:r>
            <a:r>
              <a:rPr lang="en-US" sz="1800" dirty="0" smtClean="0"/>
              <a:t>large scale </a:t>
            </a:r>
            <a:r>
              <a:rPr lang="en-US" sz="1800" dirty="0" smtClean="0"/>
              <a:t>migration to cities and townships on account of this.  Such projects include dams, power, mining, transport network, commercial forestry etc. </a:t>
            </a:r>
            <a:r>
              <a:rPr lang="en-US" sz="1800" dirty="0" err="1" smtClean="0"/>
              <a:t>Tribals</a:t>
            </a:r>
            <a:r>
              <a:rPr lang="en-US" sz="1800" dirty="0" smtClean="0"/>
              <a:t> face lot of hardship due to displacement.</a:t>
            </a:r>
          </a:p>
          <a:p>
            <a:pPr algn="just">
              <a:buNone/>
            </a:pPr>
            <a:endParaRPr lang="en-US" sz="1800" dirty="0" smtClean="0"/>
          </a:p>
          <a:p>
            <a:pPr algn="just"/>
            <a:r>
              <a:rPr lang="en-US" sz="1800" b="1" dirty="0" smtClean="0">
                <a:solidFill>
                  <a:srgbClr val="7030A0"/>
                </a:solidFill>
              </a:rPr>
              <a:t>Economic Exploitation and Bonded </a:t>
            </a:r>
            <a:r>
              <a:rPr lang="en-US" sz="1800" b="1" dirty="0" err="1" smtClean="0">
                <a:solidFill>
                  <a:srgbClr val="7030A0"/>
                </a:solidFill>
              </a:rPr>
              <a:t>Labour</a:t>
            </a:r>
            <a:r>
              <a:rPr lang="en-US" sz="1800" b="1" dirty="0" smtClean="0">
                <a:solidFill>
                  <a:srgbClr val="7030A0"/>
                </a:solidFill>
              </a:rPr>
              <a:t>: </a:t>
            </a:r>
            <a:r>
              <a:rPr lang="en-US" sz="1800" dirty="0" smtClean="0"/>
              <a:t>On account of being landless there is a need to work as agricultural </a:t>
            </a:r>
            <a:r>
              <a:rPr lang="en-US" sz="1800" dirty="0" err="1" smtClean="0"/>
              <a:t>labourers</a:t>
            </a:r>
            <a:r>
              <a:rPr lang="en-US" sz="1800" dirty="0" smtClean="0"/>
              <a:t> in the farms to earn a living for themselves .This however, takes a brutal turn and the indebted poor are made to work as bonded </a:t>
            </a:r>
            <a:r>
              <a:rPr lang="en-US" sz="1800" dirty="0" err="1" smtClean="0"/>
              <a:t>labourers</a:t>
            </a:r>
            <a:r>
              <a:rPr lang="en-US" sz="1800" dirty="0" smtClean="0"/>
              <a:t> where they are expected to work for long hours without being paid and it is the employee who decides the tenure and the nature of such work. Matters worsen when the families are attacked for not obeying orders. </a:t>
            </a:r>
          </a:p>
          <a:p>
            <a:pPr algn="just"/>
            <a:endParaRPr lang="en-US" sz="1800" dirty="0" smtClean="0"/>
          </a:p>
          <a:p>
            <a:pPr algn="just"/>
            <a:r>
              <a:rPr lang="en-US" sz="1800" b="1" dirty="0" smtClean="0">
                <a:solidFill>
                  <a:srgbClr val="7030A0"/>
                </a:solidFill>
              </a:rPr>
              <a:t>Lack of Basic amenities: </a:t>
            </a:r>
            <a:r>
              <a:rPr lang="en-US" sz="1800" dirty="0" smtClean="0"/>
              <a:t>The </a:t>
            </a:r>
            <a:r>
              <a:rPr lang="en-US" sz="1800" dirty="0" err="1" smtClean="0"/>
              <a:t>tribals</a:t>
            </a:r>
            <a:r>
              <a:rPr lang="en-US" sz="1800" dirty="0" smtClean="0"/>
              <a:t> lack all basic necessities required to live a life in a sufficiently decent life. Right from malnutrition, disease, lack of proper food ,excess intake of liquor, lack of schooling, the </a:t>
            </a:r>
            <a:r>
              <a:rPr lang="en-US" sz="1800" dirty="0" err="1" smtClean="0"/>
              <a:t>tribals</a:t>
            </a:r>
            <a:r>
              <a:rPr lang="en-US" sz="1800" dirty="0" smtClean="0"/>
              <a:t> face a larger set of problems and the government which lacks in an adequate monitoring sector finds the entire exercise of spending on their amenities, a very difficult exercise. </a:t>
            </a:r>
            <a:r>
              <a:rPr lang="en-US" sz="1800" dirty="0" err="1" smtClean="0"/>
              <a:t>Largescale</a:t>
            </a:r>
            <a:r>
              <a:rPr lang="en-US" sz="1800" dirty="0" smtClean="0"/>
              <a:t> corruption has not only led to deprivation but today the </a:t>
            </a:r>
            <a:r>
              <a:rPr lang="en-US" sz="1800" dirty="0" err="1" smtClean="0"/>
              <a:t>tribals</a:t>
            </a:r>
            <a:r>
              <a:rPr lang="en-US" sz="1800" dirty="0" smtClean="0"/>
              <a:t> are more into insurgent movements and are ready to sacrifice their lives demanding for </a:t>
            </a:r>
            <a:r>
              <a:rPr lang="en-US" sz="1800" dirty="0" err="1" smtClean="0"/>
              <a:t>seperate</a:t>
            </a:r>
            <a:r>
              <a:rPr lang="en-US" sz="1800" dirty="0" smtClean="0"/>
              <a:t> states. </a:t>
            </a:r>
          </a:p>
          <a:p>
            <a:endParaRPr lang="en-US" sz="1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4949952"/>
          </a:xfrm>
        </p:spPr>
        <p:txBody>
          <a:bodyPr>
            <a:normAutofit/>
          </a:bodyPr>
          <a:lstStyle/>
          <a:p>
            <a:pPr algn="just"/>
            <a:r>
              <a:rPr lang="en-US" sz="1700" b="1" dirty="0" err="1" smtClean="0">
                <a:solidFill>
                  <a:srgbClr val="7030A0"/>
                </a:solidFill>
              </a:rPr>
              <a:t>Naxalite</a:t>
            </a:r>
            <a:r>
              <a:rPr lang="en-US" sz="1700" b="1" dirty="0" smtClean="0">
                <a:solidFill>
                  <a:srgbClr val="7030A0"/>
                </a:solidFill>
              </a:rPr>
              <a:t> Conflicts</a:t>
            </a:r>
          </a:p>
          <a:p>
            <a:pPr algn="just">
              <a:buNone/>
            </a:pPr>
            <a:r>
              <a:rPr lang="en-US" sz="1700" b="1" dirty="0" smtClean="0">
                <a:solidFill>
                  <a:srgbClr val="7030A0"/>
                </a:solidFill>
              </a:rPr>
              <a:t>     </a:t>
            </a:r>
            <a:r>
              <a:rPr lang="en-US" sz="1700" dirty="0" err="1" smtClean="0"/>
              <a:t>Tribals</a:t>
            </a:r>
            <a:r>
              <a:rPr lang="en-US" sz="1700" dirty="0" smtClean="0"/>
              <a:t> are the victims of the conflict between government and the </a:t>
            </a:r>
            <a:r>
              <a:rPr lang="en-US" sz="1700" dirty="0" err="1" smtClean="0"/>
              <a:t>naxalites</a:t>
            </a:r>
            <a:r>
              <a:rPr lang="en-US" sz="1700" dirty="0" smtClean="0"/>
              <a:t> even though none of the activity and demand of </a:t>
            </a:r>
            <a:r>
              <a:rPr lang="en-US" sz="1700" dirty="0" err="1" smtClean="0"/>
              <a:t>naxalites</a:t>
            </a:r>
            <a:r>
              <a:rPr lang="en-US" sz="1700" dirty="0" smtClean="0"/>
              <a:t> is related to the </a:t>
            </a:r>
            <a:r>
              <a:rPr lang="en-US" sz="1700" dirty="0" err="1" smtClean="0"/>
              <a:t>tribals</a:t>
            </a:r>
            <a:r>
              <a:rPr lang="en-US" sz="1700" dirty="0" smtClean="0"/>
              <a:t>. The states affected by </a:t>
            </a:r>
            <a:r>
              <a:rPr lang="en-US" sz="1700" dirty="0" err="1" smtClean="0"/>
              <a:t>naxalite</a:t>
            </a:r>
            <a:r>
              <a:rPr lang="en-US" sz="1700" dirty="0" smtClean="0"/>
              <a:t> movement are Andhra Pradesh, Bihar, Chhattisgarh, Jharkhand, MP, Maharashtra, </a:t>
            </a:r>
            <a:r>
              <a:rPr lang="en-US" sz="1700" dirty="0" err="1" smtClean="0"/>
              <a:t>Odisha</a:t>
            </a:r>
            <a:r>
              <a:rPr lang="en-US" sz="1700" dirty="0" smtClean="0"/>
              <a:t>, </a:t>
            </a:r>
            <a:r>
              <a:rPr lang="en-US" sz="1700" dirty="0" err="1" smtClean="0"/>
              <a:t>Telangana</a:t>
            </a:r>
            <a:r>
              <a:rPr lang="en-US" sz="1700" dirty="0" smtClean="0"/>
              <a:t>, UP and West Bengal.</a:t>
            </a:r>
          </a:p>
          <a:p>
            <a:pPr algn="just">
              <a:buNone/>
            </a:pPr>
            <a:endParaRPr lang="en-US" sz="1700" dirty="0" smtClean="0"/>
          </a:p>
          <a:p>
            <a:pPr algn="just"/>
            <a:r>
              <a:rPr lang="en-US" sz="1700" b="1" dirty="0" smtClean="0">
                <a:solidFill>
                  <a:srgbClr val="7030A0"/>
                </a:solidFill>
              </a:rPr>
              <a:t>Lost right over forest products</a:t>
            </a:r>
          </a:p>
          <a:p>
            <a:pPr algn="just">
              <a:buNone/>
            </a:pPr>
            <a:r>
              <a:rPr lang="en-US" sz="1700" dirty="0" smtClean="0"/>
              <a:t>     </a:t>
            </a:r>
            <a:r>
              <a:rPr lang="en-US" sz="1700" dirty="0" err="1" smtClean="0"/>
              <a:t>Tribals</a:t>
            </a:r>
            <a:r>
              <a:rPr lang="en-US" sz="1700" dirty="0" smtClean="0"/>
              <a:t> were not allowed to use many of the forest products even though they had been living on the lands for generations. The National Forest Policy of 1988 recognizes symbiotic relationship between forest and tribal people. Govt. of India introduced the Scheduled Tribes and Other Traditional Forest Dwellers (Recognition of Forest Rights) Act in 2006. Then too </a:t>
            </a:r>
            <a:r>
              <a:rPr lang="en-US" sz="1700" dirty="0" err="1" smtClean="0"/>
              <a:t>lakhs</a:t>
            </a:r>
            <a:r>
              <a:rPr lang="en-US" sz="1700" dirty="0" smtClean="0"/>
              <a:t> of cases are pending against </a:t>
            </a:r>
            <a:r>
              <a:rPr lang="en-US" sz="1700" dirty="0" err="1" smtClean="0"/>
              <a:t>tribals</a:t>
            </a:r>
            <a:r>
              <a:rPr lang="en-US" sz="1700" dirty="0" smtClean="0"/>
              <a:t> under different sections of Forest Act of 1927.</a:t>
            </a:r>
          </a:p>
          <a:p>
            <a:pPr algn="just">
              <a:buNone/>
            </a:pPr>
            <a:endParaRPr lang="en-US" sz="1700" dirty="0" smtClean="0"/>
          </a:p>
          <a:p>
            <a:pPr algn="just">
              <a:buNone/>
            </a:pPr>
            <a:endParaRPr lang="en-US" sz="1700" dirty="0" smtClean="0"/>
          </a:p>
          <a:p>
            <a:pPr algn="just">
              <a:buNone/>
            </a:pPr>
            <a:endParaRPr lang="en-US" sz="1700" dirty="0" smtClean="0"/>
          </a:p>
          <a:p>
            <a:pPr algn="just">
              <a:buNone/>
            </a:pPr>
            <a:r>
              <a:rPr lang="en-US" sz="1800" dirty="0" smtClean="0">
                <a:latin typeface="Angsana New" pitchFamily="18" charset="-34"/>
                <a:cs typeface="Angsana New" pitchFamily="18" charset="-34"/>
              </a:rPr>
              <a:t>Ref: Michael </a:t>
            </a:r>
            <a:r>
              <a:rPr lang="en-US" sz="1800" dirty="0" err="1" smtClean="0">
                <a:latin typeface="Angsana New" pitchFamily="18" charset="-34"/>
                <a:cs typeface="Angsana New" pitchFamily="18" charset="-34"/>
              </a:rPr>
              <a:t>Vaz</a:t>
            </a:r>
            <a:r>
              <a:rPr lang="en-US" sz="1800" dirty="0" smtClean="0">
                <a:latin typeface="Angsana New" pitchFamily="18" charset="-34"/>
                <a:cs typeface="Angsana New" pitchFamily="18" charset="-34"/>
              </a:rPr>
              <a:t>, </a:t>
            </a:r>
            <a:r>
              <a:rPr lang="en-US" sz="1800" dirty="0" err="1" smtClean="0">
                <a:latin typeface="Angsana New" pitchFamily="18" charset="-34"/>
                <a:cs typeface="Angsana New" pitchFamily="18" charset="-34"/>
              </a:rPr>
              <a:t>Arrora</a:t>
            </a:r>
            <a:r>
              <a:rPr lang="en-US" sz="1800" dirty="0" smtClean="0">
                <a:latin typeface="Angsana New" pitchFamily="18" charset="-34"/>
                <a:cs typeface="Angsana New" pitchFamily="18" charset="-34"/>
              </a:rPr>
              <a:t> </a:t>
            </a:r>
            <a:r>
              <a:rPr lang="en-US" sz="1800" dirty="0" err="1" smtClean="0">
                <a:latin typeface="Angsana New" pitchFamily="18" charset="-34"/>
                <a:cs typeface="Angsana New" pitchFamily="18" charset="-34"/>
              </a:rPr>
              <a:t>Vaz</a:t>
            </a:r>
            <a:r>
              <a:rPr lang="en-US" sz="1800" dirty="0" smtClean="0">
                <a:latin typeface="Angsana New" pitchFamily="18" charset="-34"/>
                <a:cs typeface="Angsana New" pitchFamily="18" charset="-34"/>
              </a:rPr>
              <a:t>, Foundation Course –III, </a:t>
            </a:r>
            <a:r>
              <a:rPr lang="en-US" sz="1800" dirty="0" err="1" smtClean="0">
                <a:latin typeface="Angsana New" pitchFamily="18" charset="-34"/>
                <a:cs typeface="Angsana New" pitchFamily="18" charset="-34"/>
              </a:rPr>
              <a:t>Manan</a:t>
            </a:r>
            <a:r>
              <a:rPr lang="en-US" sz="1800" dirty="0" smtClean="0">
                <a:latin typeface="Angsana New" pitchFamily="18" charset="-34"/>
                <a:cs typeface="Angsana New" pitchFamily="18" charset="-34"/>
              </a:rPr>
              <a:t> </a:t>
            </a:r>
            <a:r>
              <a:rPr lang="en-US" sz="1800" dirty="0" err="1" smtClean="0">
                <a:latin typeface="Angsana New" pitchFamily="18" charset="-34"/>
                <a:cs typeface="Angsana New" pitchFamily="18" charset="-34"/>
              </a:rPr>
              <a:t>Prakashan</a:t>
            </a:r>
            <a:endParaRPr lang="en-US" sz="1800" dirty="0" smtClean="0">
              <a:latin typeface="Angsana New" pitchFamily="18" charset="-34"/>
              <a:cs typeface="Angsana New" pitchFamily="18" charset="-34"/>
            </a:endParaRPr>
          </a:p>
          <a:p>
            <a:pPr algn="just">
              <a:buNone/>
            </a:pPr>
            <a:endParaRPr lang="en-US" sz="1700" dirty="0" smtClean="0"/>
          </a:p>
          <a:p>
            <a:pPr algn="just">
              <a:buNone/>
            </a:pPr>
            <a:endParaRPr lang="en-US" sz="1700" dirty="0" smtClean="0"/>
          </a:p>
          <a:p>
            <a:pPr algn="just">
              <a:buNone/>
            </a:pPr>
            <a:endParaRPr lang="en-US" sz="1700" dirty="0" smtClean="0"/>
          </a:p>
          <a:p>
            <a:pPr algn="just">
              <a:buNone/>
            </a:pPr>
            <a:endParaRPr lang="en-US"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USER\Desktop\page 1 topic 2.jpg"/>
          <p:cNvPicPr>
            <a:picLocks noGrp="1" noChangeAspect="1" noChangeArrowheads="1"/>
          </p:cNvPicPr>
          <p:nvPr>
            <p:ph sz="quarter" idx="1"/>
          </p:nvPr>
        </p:nvPicPr>
        <p:blipFill>
          <a:blip r:embed="rId2" cstate="print"/>
          <a:srcRect/>
          <a:stretch>
            <a:fillRect/>
          </a:stretch>
        </p:blipFill>
        <p:spPr bwMode="auto">
          <a:xfrm>
            <a:off x="228600" y="381000"/>
            <a:ext cx="8692444" cy="6096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2971800"/>
          </a:xfrm>
        </p:spPr>
        <p:txBody>
          <a:bodyPr>
            <a:normAutofit/>
          </a:bodyPr>
          <a:lstStyle/>
          <a:p>
            <a:r>
              <a:rPr lang="en-US" sz="3600" b="1" dirty="0" smtClean="0">
                <a:solidFill>
                  <a:srgbClr val="C00000"/>
                </a:solidFill>
                <a:latin typeface="Algerian" pitchFamily="82" charset="0"/>
              </a:rPr>
              <a:t>Rights of scheduled tribes </a:t>
            </a:r>
            <a:endParaRPr lang="en-US" sz="3600" dirty="0"/>
          </a:p>
        </p:txBody>
      </p:sp>
      <p:sp>
        <p:nvSpPr>
          <p:cNvPr id="3" name="Content Placeholder 2"/>
          <p:cNvSpPr>
            <a:spLocks noGrp="1"/>
          </p:cNvSpPr>
          <p:nvPr>
            <p:ph sz="quarter" idx="1"/>
          </p:nvPr>
        </p:nvSpPr>
        <p:spPr>
          <a:xfrm>
            <a:off x="301752" y="3657600"/>
            <a:ext cx="8503920" cy="2441448"/>
          </a:xfrm>
        </p:spPr>
        <p:txBody>
          <a:bodyPr/>
          <a:lstStyle/>
          <a:p>
            <a:pPr>
              <a:buNone/>
            </a:pPr>
            <a:r>
              <a:rPr lang="en-US" dirty="0" smtClean="0"/>
              <a:t>                    Refer to slide number 10 to 18</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7030A0"/>
                </a:solidFill>
              </a:rPr>
              <a:t>Other Safeguards</a:t>
            </a:r>
            <a:endParaRPr lang="en-US" sz="3200" b="1" dirty="0">
              <a:solidFill>
                <a:srgbClr val="7030A0"/>
              </a:solidFill>
            </a:endParaRPr>
          </a:p>
        </p:txBody>
      </p:sp>
      <p:sp>
        <p:nvSpPr>
          <p:cNvPr id="3" name="Content Placeholder 2"/>
          <p:cNvSpPr>
            <a:spLocks noGrp="1"/>
          </p:cNvSpPr>
          <p:nvPr>
            <p:ph sz="quarter" idx="1"/>
          </p:nvPr>
        </p:nvSpPr>
        <p:spPr>
          <a:xfrm>
            <a:off x="228600" y="1371600"/>
            <a:ext cx="8686800" cy="4727448"/>
          </a:xfrm>
        </p:spPr>
        <p:txBody>
          <a:bodyPr>
            <a:normAutofit/>
          </a:bodyPr>
          <a:lstStyle/>
          <a:p>
            <a:pPr algn="just"/>
            <a:r>
              <a:rPr lang="en-US" sz="1600" dirty="0" smtClean="0"/>
              <a:t>Article 164 appoints special minister for tribal welfare in the states of MP, Chhattisgarh, Orissa and Jharkhand.</a:t>
            </a:r>
          </a:p>
          <a:p>
            <a:pPr algn="just"/>
            <a:r>
              <a:rPr lang="en-US" sz="1600" dirty="0" smtClean="0"/>
              <a:t>Article 275 allows special grant in aids to states for tribal welfare.</a:t>
            </a:r>
          </a:p>
          <a:p>
            <a:pPr algn="just"/>
            <a:r>
              <a:rPr lang="en-US" sz="1600" dirty="0" smtClean="0"/>
              <a:t>Article 340 allows the president to appoint a commission to investigate the condition of socially and economically backward classes and to report in the parliament.</a:t>
            </a:r>
          </a:p>
          <a:p>
            <a:pPr algn="just"/>
            <a:r>
              <a:rPr lang="en-US" sz="1600" dirty="0" smtClean="0"/>
              <a:t>Article 19(5) is to safeguard tribal interest regarding movements, residence of </a:t>
            </a:r>
            <a:r>
              <a:rPr lang="en-US" sz="1600" dirty="0" err="1" smtClean="0"/>
              <a:t>tribals</a:t>
            </a:r>
            <a:r>
              <a:rPr lang="en-US" sz="1600" dirty="0" smtClean="0"/>
              <a:t> in territory of India and restrictions on owning property by non </a:t>
            </a:r>
            <a:r>
              <a:rPr lang="en-US" sz="1600" dirty="0" err="1" smtClean="0"/>
              <a:t>tribals</a:t>
            </a:r>
            <a:r>
              <a:rPr lang="en-US" sz="1600" dirty="0" smtClean="0"/>
              <a:t> in tribal areas.</a:t>
            </a:r>
          </a:p>
          <a:p>
            <a:pPr algn="just"/>
            <a:endParaRPr lang="en-US" sz="1600" dirty="0" smtClean="0"/>
          </a:p>
          <a:p>
            <a:pPr marL="0" indent="0" algn="just">
              <a:buNone/>
            </a:pPr>
            <a:r>
              <a:rPr lang="en-US" sz="1600" dirty="0" smtClean="0"/>
              <a:t>Apart from Bonded </a:t>
            </a:r>
            <a:r>
              <a:rPr lang="en-US" sz="1600" dirty="0" err="1" smtClean="0"/>
              <a:t>labour</a:t>
            </a:r>
            <a:r>
              <a:rPr lang="en-US" sz="1600" dirty="0" smtClean="0"/>
              <a:t> act, Prevention of atrocities </a:t>
            </a:r>
            <a:r>
              <a:rPr lang="en-US" sz="1600" dirty="0" err="1" smtClean="0"/>
              <a:t>act,The</a:t>
            </a:r>
            <a:r>
              <a:rPr lang="en-US" sz="1600" dirty="0" smtClean="0"/>
              <a:t> child </a:t>
            </a:r>
            <a:r>
              <a:rPr lang="en-US" sz="1600" dirty="0" err="1" smtClean="0"/>
              <a:t>labour</a:t>
            </a:r>
            <a:r>
              <a:rPr lang="en-US" sz="1600" dirty="0" smtClean="0"/>
              <a:t> act, some special legal rights are as follows:</a:t>
            </a:r>
          </a:p>
          <a:p>
            <a:pPr algn="just"/>
            <a:r>
              <a:rPr lang="en-US" sz="1600" dirty="0" smtClean="0"/>
              <a:t>ST and Other Traditional Forest Dwellers (Recognition of Forest Rights) Act 2006- It protects the interests of ST and other forest dwellers. This act recognizes the forest rights of STs.</a:t>
            </a:r>
          </a:p>
          <a:p>
            <a:pPr algn="just"/>
            <a:r>
              <a:rPr lang="en-US" sz="1600" dirty="0" smtClean="0"/>
              <a:t>Forest Conservation Act, 1980- The aim of this act is to conserve the country’s forests. It restricts use of forest land for non forest purposes. Act has given some useful rights to ST so beneficial for them.</a:t>
            </a:r>
            <a:endParaRPr lang="en-US" sz="1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C00000"/>
                </a:solidFill>
                <a:latin typeface="Algerian" pitchFamily="82" charset="0"/>
              </a:rPr>
              <a:t>Violations of women rights</a:t>
            </a:r>
            <a:endParaRPr lang="en-US" sz="3200" b="1" dirty="0">
              <a:solidFill>
                <a:srgbClr val="C00000"/>
              </a:solidFill>
              <a:latin typeface="Algerian" pitchFamily="82" charset="0"/>
            </a:endParaRPr>
          </a:p>
        </p:txBody>
      </p:sp>
      <p:sp>
        <p:nvSpPr>
          <p:cNvPr id="3" name="Content Placeholder 2"/>
          <p:cNvSpPr>
            <a:spLocks noGrp="1"/>
          </p:cNvSpPr>
          <p:nvPr>
            <p:ph sz="quarter" idx="1"/>
          </p:nvPr>
        </p:nvSpPr>
        <p:spPr>
          <a:xfrm>
            <a:off x="152400" y="1371600"/>
            <a:ext cx="8763000" cy="5334000"/>
          </a:xfrm>
        </p:spPr>
        <p:txBody>
          <a:bodyPr>
            <a:normAutofit lnSpcReduction="10000"/>
          </a:bodyPr>
          <a:lstStyle/>
          <a:p>
            <a:pPr algn="just">
              <a:buNone/>
            </a:pPr>
            <a:r>
              <a:rPr lang="en-US" sz="1800" dirty="0" smtClean="0"/>
              <a:t>     </a:t>
            </a:r>
            <a:r>
              <a:rPr lang="en-US" sz="1600" dirty="0" smtClean="0"/>
              <a:t>The constitution of India has granted equality to women and also adopted measures for preventing discrimination. Despite all the legal provisions, various violations of human rights are as follows:</a:t>
            </a:r>
          </a:p>
          <a:p>
            <a:pPr algn="just"/>
            <a:r>
              <a:rPr lang="en-US" sz="1600" b="1" dirty="0" smtClean="0">
                <a:solidFill>
                  <a:srgbClr val="7030A0"/>
                </a:solidFill>
              </a:rPr>
              <a:t>Domestic violence: </a:t>
            </a:r>
            <a:r>
              <a:rPr lang="en-US" sz="1600" dirty="0" smtClean="0"/>
              <a:t>Wife battering occurs amongst low class as well as in middle and upper class people. Violence occurs from husband, brother , uncle or other relatives.</a:t>
            </a:r>
          </a:p>
          <a:p>
            <a:pPr algn="just"/>
            <a:r>
              <a:rPr lang="en-US" sz="1600" b="1" dirty="0" smtClean="0">
                <a:solidFill>
                  <a:srgbClr val="7030A0"/>
                </a:solidFill>
              </a:rPr>
              <a:t>Dowry related exploitation: </a:t>
            </a:r>
            <a:r>
              <a:rPr lang="en-US" sz="1600" dirty="0" smtClean="0"/>
              <a:t>There are various cases of abuse of brides due to inadequate dowry every year. </a:t>
            </a:r>
          </a:p>
          <a:p>
            <a:pPr algn="just"/>
            <a:r>
              <a:rPr lang="en-US" sz="1600" b="1" dirty="0" smtClean="0">
                <a:solidFill>
                  <a:srgbClr val="7030A0"/>
                </a:solidFill>
              </a:rPr>
              <a:t>Woes of widows: </a:t>
            </a:r>
            <a:r>
              <a:rPr lang="en-US" sz="1600" dirty="0" smtClean="0"/>
              <a:t>Widows were not permitted to attend social functions. They were not allowed to remarry and there were restrictions on her clothing.</a:t>
            </a:r>
          </a:p>
          <a:p>
            <a:pPr algn="just"/>
            <a:r>
              <a:rPr lang="en-US" sz="1600" b="1" dirty="0" smtClean="0">
                <a:solidFill>
                  <a:srgbClr val="7030A0"/>
                </a:solidFill>
              </a:rPr>
              <a:t>Sexual harassment at Work place: </a:t>
            </a:r>
            <a:r>
              <a:rPr lang="en-US" sz="1600" dirty="0" smtClean="0"/>
              <a:t>It is prevalent in most of the sectors including educational institutions.</a:t>
            </a:r>
          </a:p>
          <a:p>
            <a:pPr algn="just"/>
            <a:r>
              <a:rPr lang="en-US" sz="1600" b="1" dirty="0" smtClean="0">
                <a:solidFill>
                  <a:srgbClr val="7030A0"/>
                </a:solidFill>
              </a:rPr>
              <a:t>Rape and sexual abuse: </a:t>
            </a:r>
            <a:r>
              <a:rPr lang="en-US" sz="1600" dirty="0" smtClean="0"/>
              <a:t>Maximum number of cases are reported in India, the state of Madhya Pradesh and in Delhi.  Women are sexually abused by husband, other male members of society. Even young girls are subject to harassment. </a:t>
            </a:r>
          </a:p>
          <a:p>
            <a:pPr algn="just"/>
            <a:r>
              <a:rPr lang="en-US" sz="1600" b="1" dirty="0" smtClean="0">
                <a:solidFill>
                  <a:srgbClr val="7030A0"/>
                </a:solidFill>
              </a:rPr>
              <a:t>Inequality in Wages, lack of opportunity in advancement: </a:t>
            </a:r>
            <a:r>
              <a:rPr lang="en-US" sz="1600" dirty="0" smtClean="0"/>
              <a:t>It occurs many times due to ignorance of women rights.</a:t>
            </a:r>
          </a:p>
          <a:p>
            <a:pPr algn="just"/>
            <a:r>
              <a:rPr lang="en-US" sz="1600" b="1" dirty="0" smtClean="0">
                <a:solidFill>
                  <a:srgbClr val="7030A0"/>
                </a:solidFill>
              </a:rPr>
              <a:t>Women Trafficking: </a:t>
            </a:r>
            <a:r>
              <a:rPr lang="en-US" sz="1600" dirty="0" smtClean="0"/>
              <a:t>Trafficking occurs with girls and women for sexual exploitation, for organ transplant, begging and forced marriages. It occurs mostly in Bihar, UP, </a:t>
            </a:r>
            <a:r>
              <a:rPr lang="en-US" sz="1600" dirty="0" err="1" smtClean="0"/>
              <a:t>Tamilnadu</a:t>
            </a:r>
            <a:r>
              <a:rPr lang="en-US" sz="1600" dirty="0" smtClean="0"/>
              <a:t>, Rajasthan, West Bengal, Orissa, Karnataka. Women are trafficked to Middle east, South east Asia, Europe.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C00000"/>
                </a:solidFill>
                <a:latin typeface="Algerian" pitchFamily="82" charset="0"/>
              </a:rPr>
              <a:t>Constitutional and legal rights of women</a:t>
            </a:r>
            <a:endParaRPr lang="en-US" sz="2800" b="1" dirty="0">
              <a:solidFill>
                <a:srgbClr val="C00000"/>
              </a:solidFill>
              <a:latin typeface="Algerian" pitchFamily="82" charset="0"/>
            </a:endParaRPr>
          </a:p>
        </p:txBody>
      </p:sp>
      <p:sp>
        <p:nvSpPr>
          <p:cNvPr id="3" name="Content Placeholder 2"/>
          <p:cNvSpPr>
            <a:spLocks noGrp="1"/>
          </p:cNvSpPr>
          <p:nvPr>
            <p:ph sz="quarter" idx="1"/>
          </p:nvPr>
        </p:nvSpPr>
        <p:spPr/>
        <p:txBody>
          <a:bodyPr>
            <a:normAutofit lnSpcReduction="10000"/>
          </a:bodyPr>
          <a:lstStyle/>
          <a:p>
            <a:pPr>
              <a:buNone/>
            </a:pPr>
            <a:r>
              <a:rPr lang="en-US" sz="1600" dirty="0" smtClean="0"/>
              <a:t>The constitution grants equality to women and also adopts  various positive measures in favor of women.</a:t>
            </a:r>
          </a:p>
          <a:p>
            <a:pPr>
              <a:buNone/>
            </a:pPr>
            <a:r>
              <a:rPr lang="en-US" sz="1600" b="1" dirty="0" smtClean="0">
                <a:solidFill>
                  <a:srgbClr val="7030A0"/>
                </a:solidFill>
              </a:rPr>
              <a:t>Constitutional Rights:</a:t>
            </a:r>
          </a:p>
          <a:p>
            <a:r>
              <a:rPr lang="en-US" sz="1600" dirty="0" smtClean="0"/>
              <a:t>Article 14 guarantees equality before the law.</a:t>
            </a:r>
          </a:p>
          <a:p>
            <a:r>
              <a:rPr lang="en-US" sz="1600" dirty="0" smtClean="0"/>
              <a:t>Article 15 prohibits discrimination and make special provisions for women.</a:t>
            </a:r>
          </a:p>
          <a:p>
            <a:r>
              <a:rPr lang="en-US" sz="1600" dirty="0" smtClean="0"/>
              <a:t>Various provisions are ,made to choose profession by choice, Trafficking is prohibited.</a:t>
            </a:r>
          </a:p>
          <a:p>
            <a:r>
              <a:rPr lang="en-US" sz="1600" dirty="0" smtClean="0"/>
              <a:t>Equal pay for men and women is granted.</a:t>
            </a:r>
          </a:p>
          <a:p>
            <a:r>
              <a:rPr lang="en-US" sz="1600" dirty="0" smtClean="0"/>
              <a:t>One third of total number of seats should be reserved for women in </a:t>
            </a:r>
            <a:r>
              <a:rPr lang="en-US" sz="1600" dirty="0" err="1" smtClean="0"/>
              <a:t>panchayat</a:t>
            </a:r>
            <a:r>
              <a:rPr lang="en-US" sz="1600" dirty="0" smtClean="0"/>
              <a:t> and offices of chairperson even in municipality and offices of chairperson.</a:t>
            </a:r>
          </a:p>
          <a:p>
            <a:pPr>
              <a:buNone/>
            </a:pPr>
            <a:r>
              <a:rPr lang="en-US" sz="1600" b="1" dirty="0" smtClean="0">
                <a:solidFill>
                  <a:srgbClr val="7030A0"/>
                </a:solidFill>
              </a:rPr>
              <a:t>Legal Rights:</a:t>
            </a:r>
          </a:p>
          <a:p>
            <a:r>
              <a:rPr lang="en-US" sz="1600" dirty="0" smtClean="0"/>
              <a:t>Sexual harassment of Women at Workplace (Prevention, Prohibition and </a:t>
            </a:r>
            <a:r>
              <a:rPr lang="en-US" sz="1600" dirty="0" err="1" smtClean="0"/>
              <a:t>Redressal</a:t>
            </a:r>
            <a:r>
              <a:rPr lang="en-US" sz="1600" dirty="0" smtClean="0"/>
              <a:t>), Act (2013)</a:t>
            </a:r>
          </a:p>
          <a:p>
            <a:r>
              <a:rPr lang="en-US" sz="1600" dirty="0" smtClean="0"/>
              <a:t>Pre Conception &amp; Pre Natal diagnostic techniques (Prohibition of sex selection)Act, 1994</a:t>
            </a:r>
          </a:p>
          <a:p>
            <a:r>
              <a:rPr lang="en-US" sz="1600" dirty="0" smtClean="0"/>
              <a:t>Commission of Sati (Prevention) Act (1987)</a:t>
            </a:r>
          </a:p>
          <a:p>
            <a:r>
              <a:rPr lang="en-US" sz="1600" dirty="0" smtClean="0"/>
              <a:t>Indecent Representation of Women (Prohibition)  Act (1986)</a:t>
            </a:r>
          </a:p>
          <a:p>
            <a:r>
              <a:rPr lang="en-US" sz="1600" dirty="0" smtClean="0"/>
              <a:t>Equal Remuneration Act (1976)</a:t>
            </a:r>
          </a:p>
          <a:p>
            <a:r>
              <a:rPr lang="en-US" sz="1600" dirty="0" smtClean="0"/>
              <a:t>Medical Termination of Pregnancy act (1971)</a:t>
            </a:r>
            <a:endParaRPr lang="en-US" sz="1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1600" dirty="0" smtClean="0"/>
              <a:t>Dowry Prohibition Act (1961)</a:t>
            </a:r>
          </a:p>
          <a:p>
            <a:r>
              <a:rPr lang="en-US" sz="1600" dirty="0" smtClean="0"/>
              <a:t>Maternity Benefit Act (1961)</a:t>
            </a:r>
          </a:p>
          <a:p>
            <a:r>
              <a:rPr lang="en-US" sz="1600" dirty="0" smtClean="0"/>
              <a:t>Immoral Traffic (Prevention) Act (1956)</a:t>
            </a:r>
          </a:p>
          <a:p>
            <a:r>
              <a:rPr lang="en-US" sz="1600" dirty="0" smtClean="0"/>
              <a:t>Hindu Marriage Act (1956)</a:t>
            </a:r>
          </a:p>
          <a:p>
            <a:r>
              <a:rPr lang="en-US" sz="1600" dirty="0" smtClean="0"/>
              <a:t>Minimum Wages Act (1948)</a:t>
            </a:r>
          </a:p>
          <a:p>
            <a:r>
              <a:rPr lang="en-US" sz="1600" dirty="0" err="1" smtClean="0"/>
              <a:t>Vishakha</a:t>
            </a:r>
            <a:r>
              <a:rPr lang="en-US" sz="1600" dirty="0" smtClean="0"/>
              <a:t> Guidelines for preventing Sexual </a:t>
            </a:r>
            <a:r>
              <a:rPr lang="en-US" sz="1600" dirty="0" err="1" smtClean="0"/>
              <a:t>Harassement</a:t>
            </a:r>
            <a:r>
              <a:rPr lang="en-US" sz="1600" dirty="0" smtClean="0"/>
              <a:t> at Workplace, 1997</a:t>
            </a:r>
          </a:p>
          <a:p>
            <a:r>
              <a:rPr lang="en-US" sz="1600" dirty="0" smtClean="0">
                <a:solidFill>
                  <a:srgbClr val="990099"/>
                </a:solidFill>
              </a:rPr>
              <a:t>Protection of Women from Domestic Violence Act (2005)</a:t>
            </a:r>
          </a:p>
          <a:p>
            <a:endParaRPr lang="en-US" sz="1600" dirty="0" smtClean="0">
              <a:solidFill>
                <a:srgbClr val="990099"/>
              </a:solidFill>
            </a:endParaRPr>
          </a:p>
          <a:p>
            <a:endParaRPr lang="en-US" sz="1600" dirty="0" smtClean="0">
              <a:solidFill>
                <a:srgbClr val="990099"/>
              </a:solidFill>
            </a:endParaRPr>
          </a:p>
          <a:p>
            <a:endParaRPr lang="en-US" sz="1600" dirty="0" smtClean="0">
              <a:solidFill>
                <a:srgbClr val="990099"/>
              </a:solidFill>
            </a:endParaRPr>
          </a:p>
          <a:p>
            <a:endParaRPr lang="en-US" sz="1600" dirty="0" smtClean="0">
              <a:solidFill>
                <a:srgbClr val="990099"/>
              </a:solidFill>
            </a:endParaRPr>
          </a:p>
          <a:p>
            <a:endParaRPr lang="en-US" sz="1600" dirty="0" smtClean="0">
              <a:solidFill>
                <a:srgbClr val="990099"/>
              </a:solidFill>
            </a:endParaRPr>
          </a:p>
          <a:p>
            <a:endParaRPr lang="en-US" sz="1600" dirty="0" smtClean="0">
              <a:solidFill>
                <a:srgbClr val="990099"/>
              </a:solidFill>
            </a:endParaRPr>
          </a:p>
          <a:p>
            <a:endParaRPr lang="en-US" sz="1600" dirty="0" smtClean="0">
              <a:solidFill>
                <a:srgbClr val="990099"/>
              </a:solidFill>
            </a:endParaRPr>
          </a:p>
          <a:p>
            <a:pPr>
              <a:buNone/>
            </a:pPr>
            <a:r>
              <a:rPr lang="en-US" sz="1600" dirty="0" smtClean="0">
                <a:latin typeface="Angsana New" pitchFamily="18" charset="-34"/>
                <a:cs typeface="Angsana New" pitchFamily="18" charset="-34"/>
              </a:rPr>
              <a:t>Ref: Michael </a:t>
            </a:r>
            <a:r>
              <a:rPr lang="en-US" sz="1600" dirty="0" err="1" smtClean="0">
                <a:latin typeface="Angsana New" pitchFamily="18" charset="-34"/>
                <a:cs typeface="Angsana New" pitchFamily="18" charset="-34"/>
              </a:rPr>
              <a:t>Vaz</a:t>
            </a:r>
            <a:r>
              <a:rPr lang="en-US" sz="1600" dirty="0" smtClean="0">
                <a:latin typeface="Angsana New" pitchFamily="18" charset="-34"/>
                <a:cs typeface="Angsana New" pitchFamily="18" charset="-34"/>
              </a:rPr>
              <a:t>, </a:t>
            </a:r>
            <a:r>
              <a:rPr lang="en-US" sz="1600" dirty="0" err="1" smtClean="0">
                <a:latin typeface="Angsana New" pitchFamily="18" charset="-34"/>
                <a:cs typeface="Angsana New" pitchFamily="18" charset="-34"/>
              </a:rPr>
              <a:t>Arrora</a:t>
            </a:r>
            <a:r>
              <a:rPr lang="en-US" sz="1600" dirty="0" smtClean="0">
                <a:latin typeface="Angsana New" pitchFamily="18" charset="-34"/>
                <a:cs typeface="Angsana New" pitchFamily="18" charset="-34"/>
              </a:rPr>
              <a:t> </a:t>
            </a:r>
            <a:r>
              <a:rPr lang="en-US" sz="1600" dirty="0" err="1" smtClean="0">
                <a:latin typeface="Angsana New" pitchFamily="18" charset="-34"/>
                <a:cs typeface="Angsana New" pitchFamily="18" charset="-34"/>
              </a:rPr>
              <a:t>Vaz</a:t>
            </a:r>
            <a:r>
              <a:rPr lang="en-US" sz="1600" dirty="0" smtClean="0">
                <a:latin typeface="Angsana New" pitchFamily="18" charset="-34"/>
                <a:cs typeface="Angsana New" pitchFamily="18" charset="-34"/>
              </a:rPr>
              <a:t>, Foundation Course –III, </a:t>
            </a:r>
            <a:r>
              <a:rPr lang="en-US" sz="1600" dirty="0" err="1" smtClean="0">
                <a:latin typeface="Angsana New" pitchFamily="18" charset="-34"/>
                <a:cs typeface="Angsana New" pitchFamily="18" charset="-34"/>
              </a:rPr>
              <a:t>Manan</a:t>
            </a:r>
            <a:r>
              <a:rPr lang="en-US" sz="1600" dirty="0" smtClean="0">
                <a:latin typeface="Angsana New" pitchFamily="18" charset="-34"/>
                <a:cs typeface="Angsana New" pitchFamily="18" charset="-34"/>
              </a:rPr>
              <a:t> </a:t>
            </a:r>
            <a:r>
              <a:rPr lang="en-US" sz="1600" dirty="0" err="1" smtClean="0">
                <a:latin typeface="Angsana New" pitchFamily="18" charset="-34"/>
                <a:cs typeface="Angsana New" pitchFamily="18" charset="-34"/>
              </a:rPr>
              <a:t>Prakashan</a:t>
            </a:r>
            <a:endParaRPr lang="en-US" sz="1600" dirty="0" smtClean="0">
              <a:latin typeface="Angsana New" pitchFamily="18" charset="-34"/>
              <a:cs typeface="Angsana New" pitchFamily="18" charset="-34"/>
            </a:endParaRPr>
          </a:p>
          <a:p>
            <a:pPr>
              <a:buNone/>
            </a:pPr>
            <a:endParaRPr lang="en-US" sz="1600" dirty="0" smtClean="0">
              <a:solidFill>
                <a:srgbClr val="990099"/>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normAutofit fontScale="90000"/>
          </a:bodyPr>
          <a:lstStyle/>
          <a:p>
            <a:r>
              <a:rPr lang="en-US" sz="2800" b="1" dirty="0" smtClean="0">
                <a:solidFill>
                  <a:srgbClr val="C00000"/>
                </a:solidFill>
              </a:rPr>
              <a:t/>
            </a:r>
            <a:br>
              <a:rPr lang="en-US" sz="2800" b="1" dirty="0" smtClean="0">
                <a:solidFill>
                  <a:srgbClr val="C00000"/>
                </a:solidFill>
              </a:rPr>
            </a:br>
            <a:r>
              <a:rPr lang="en-US" sz="2800" b="1" dirty="0" smtClean="0">
                <a:solidFill>
                  <a:srgbClr val="C00000"/>
                </a:solidFill>
              </a:rPr>
              <a:t/>
            </a:r>
            <a:br>
              <a:rPr lang="en-US" sz="2800" b="1" dirty="0" smtClean="0">
                <a:solidFill>
                  <a:srgbClr val="C00000"/>
                </a:solidFill>
              </a:rPr>
            </a:br>
            <a:r>
              <a:rPr lang="en-US" sz="2800" b="1" dirty="0" smtClean="0">
                <a:solidFill>
                  <a:srgbClr val="C00000"/>
                </a:solidFill>
              </a:rPr>
              <a:t/>
            </a:r>
            <a:br>
              <a:rPr lang="en-US" sz="2800" b="1" dirty="0" smtClean="0">
                <a:solidFill>
                  <a:srgbClr val="C00000"/>
                </a:solidFill>
              </a:rPr>
            </a:br>
            <a:r>
              <a:rPr lang="en-US" sz="2800" b="1" dirty="0" smtClean="0">
                <a:solidFill>
                  <a:srgbClr val="C00000"/>
                </a:solidFill>
              </a:rPr>
              <a:t>The Protection of Women from Domestic Violence Act,2005</a:t>
            </a:r>
            <a:endParaRPr lang="en-US" sz="2800" b="1" dirty="0">
              <a:solidFill>
                <a:srgbClr val="C00000"/>
              </a:solidFill>
            </a:endParaRPr>
          </a:p>
        </p:txBody>
      </p:sp>
      <p:sp>
        <p:nvSpPr>
          <p:cNvPr id="3" name="Content Placeholder 2"/>
          <p:cNvSpPr>
            <a:spLocks noGrp="1"/>
          </p:cNvSpPr>
          <p:nvPr>
            <p:ph sz="quarter" idx="1"/>
          </p:nvPr>
        </p:nvSpPr>
        <p:spPr/>
        <p:txBody>
          <a:bodyPr>
            <a:normAutofit lnSpcReduction="10000"/>
          </a:bodyPr>
          <a:lstStyle/>
          <a:p>
            <a:pPr algn="just"/>
            <a:r>
              <a:rPr lang="en-US" sz="1600" dirty="0" smtClean="0"/>
              <a:t>It includes various chapters which include definition of domestic violence, powers and duties of officers, procedure to obtain relief, to make appeal, penalties for not discharging duties, powers of central government etc.</a:t>
            </a:r>
          </a:p>
          <a:p>
            <a:pPr algn="just"/>
            <a:r>
              <a:rPr lang="en-US" sz="1600" dirty="0" smtClean="0"/>
              <a:t>The act provides for more effective protection of the rights of women guaranteed under the Constitution who are victims of violence of any kind occurring within the family or other connected  place.</a:t>
            </a:r>
          </a:p>
          <a:p>
            <a:pPr algn="just"/>
            <a:r>
              <a:rPr lang="en-US" sz="1600" dirty="0" smtClean="0"/>
              <a:t>The act extends to the whole of India except Jammu and Kashmir.</a:t>
            </a:r>
          </a:p>
          <a:p>
            <a:pPr algn="just"/>
            <a:r>
              <a:rPr lang="en-US" sz="1600" dirty="0" smtClean="0"/>
              <a:t>The act has given definition of  ‘Domestic Violence’ as  an act which harms, injures the mental, physical health, safety and well being of the aggrieved person, and includes physical, sexual, verbal, emotional, economic abuse.</a:t>
            </a:r>
          </a:p>
          <a:p>
            <a:pPr algn="just"/>
            <a:r>
              <a:rPr lang="en-US" sz="1600" dirty="0" smtClean="0"/>
              <a:t>Act covers those women who are in relationship with abuser where they are living together, sharing house, related by marriage or adoption. Even women who are sisters, widows, mothers, single women are entitled to get legal protection under the proposed act.</a:t>
            </a:r>
          </a:p>
          <a:p>
            <a:pPr algn="just"/>
            <a:r>
              <a:rPr lang="en-US" sz="1600" dirty="0" smtClean="0"/>
              <a:t>The act provides for the woman’s rights to secure housing. Women has right to reside in the matrimonial or shared household . This right is passes by court.</a:t>
            </a:r>
          </a:p>
          <a:p>
            <a:pPr algn="just"/>
            <a:r>
              <a:rPr lang="en-US" sz="1600" dirty="0" smtClean="0"/>
              <a:t>The act has given powers to the court to pass protection orders that prevent the abuser from committing an act of domestic violence at workplace or any other place.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81000" y="1447800"/>
            <a:ext cx="8503920" cy="4876800"/>
          </a:xfrm>
        </p:spPr>
        <p:txBody>
          <a:bodyPr>
            <a:normAutofit lnSpcReduction="10000"/>
          </a:bodyPr>
          <a:lstStyle/>
          <a:p>
            <a:pPr algn="just"/>
            <a:r>
              <a:rPr lang="en-US" sz="1600" dirty="0" smtClean="0"/>
              <a:t>The act provides for appointment of Protection Officers and NGOs to provide assistance to women with reference to medical examination, legal aid, safe shelter etc.</a:t>
            </a:r>
          </a:p>
          <a:p>
            <a:pPr algn="just"/>
            <a:r>
              <a:rPr lang="en-US" sz="1600" dirty="0" smtClean="0"/>
              <a:t>Duties of protection officers, police officers, service providers and magistrate regarding protection of domestic violence, handling complaints, providing relief have been specified.</a:t>
            </a:r>
          </a:p>
          <a:p>
            <a:pPr algn="just"/>
            <a:r>
              <a:rPr lang="en-US" sz="1600" dirty="0" smtClean="0"/>
              <a:t>Duties of government regarding awareness, sensitization, publicity through public media regarding various services to women, coordination between different ministries and department have been mentioned.</a:t>
            </a:r>
          </a:p>
          <a:p>
            <a:pPr algn="just"/>
            <a:r>
              <a:rPr lang="en-US" sz="1600" dirty="0" smtClean="0"/>
              <a:t>The respondent can be made accountable for providing monetary relief to the aggrieved person and her children and pay compensation damages as directed by court.</a:t>
            </a:r>
          </a:p>
          <a:p>
            <a:pPr algn="just"/>
            <a:r>
              <a:rPr lang="en-US" sz="1600" dirty="0" smtClean="0"/>
              <a:t>He has to follow the arrangements made by court regarding the custody of the child as specified in the order.</a:t>
            </a:r>
          </a:p>
          <a:p>
            <a:pPr algn="just"/>
            <a:r>
              <a:rPr lang="en-US" sz="1600" dirty="0" smtClean="0"/>
              <a:t>The Domestic Violence Act 2005 does not permit any female relative of the husband or male partner to file a complaint against the wife or female partner.</a:t>
            </a:r>
          </a:p>
          <a:p>
            <a:pPr algn="just"/>
            <a:endParaRPr lang="en-US" sz="1600" dirty="0" smtClean="0"/>
          </a:p>
          <a:p>
            <a:pPr algn="just"/>
            <a:endParaRPr lang="en-US" sz="1600" dirty="0" smtClean="0"/>
          </a:p>
          <a:p>
            <a:pPr algn="just"/>
            <a:endParaRPr lang="en-US" sz="1600" dirty="0" smtClean="0"/>
          </a:p>
          <a:p>
            <a:pPr algn="just">
              <a:buNone/>
            </a:pPr>
            <a:r>
              <a:rPr lang="en-US" sz="1600" dirty="0" smtClean="0">
                <a:latin typeface="Angsana New" pitchFamily="18" charset="-34"/>
                <a:cs typeface="Angsana New" pitchFamily="18" charset="-34"/>
              </a:rPr>
              <a:t>Ref: Michael </a:t>
            </a:r>
            <a:r>
              <a:rPr lang="en-US" sz="1600" dirty="0" err="1" smtClean="0">
                <a:latin typeface="Angsana New" pitchFamily="18" charset="-34"/>
                <a:cs typeface="Angsana New" pitchFamily="18" charset="-34"/>
              </a:rPr>
              <a:t>Vaz</a:t>
            </a:r>
            <a:r>
              <a:rPr lang="en-US" sz="1600" dirty="0" smtClean="0">
                <a:latin typeface="Angsana New" pitchFamily="18" charset="-34"/>
                <a:cs typeface="Angsana New" pitchFamily="18" charset="-34"/>
              </a:rPr>
              <a:t>, </a:t>
            </a:r>
            <a:r>
              <a:rPr lang="en-US" sz="1600" dirty="0" err="1" smtClean="0">
                <a:latin typeface="Angsana New" pitchFamily="18" charset="-34"/>
                <a:cs typeface="Angsana New" pitchFamily="18" charset="-34"/>
              </a:rPr>
              <a:t>Arrora</a:t>
            </a:r>
            <a:r>
              <a:rPr lang="en-US" sz="1600" dirty="0" smtClean="0">
                <a:latin typeface="Angsana New" pitchFamily="18" charset="-34"/>
                <a:cs typeface="Angsana New" pitchFamily="18" charset="-34"/>
              </a:rPr>
              <a:t> </a:t>
            </a:r>
            <a:r>
              <a:rPr lang="en-US" sz="1600" dirty="0" err="1" smtClean="0">
                <a:latin typeface="Angsana New" pitchFamily="18" charset="-34"/>
                <a:cs typeface="Angsana New" pitchFamily="18" charset="-34"/>
              </a:rPr>
              <a:t>Vaz</a:t>
            </a:r>
            <a:r>
              <a:rPr lang="en-US" sz="1600" dirty="0" smtClean="0">
                <a:latin typeface="Angsana New" pitchFamily="18" charset="-34"/>
                <a:cs typeface="Angsana New" pitchFamily="18" charset="-34"/>
              </a:rPr>
              <a:t>, Foundation Course –III, </a:t>
            </a:r>
            <a:r>
              <a:rPr lang="en-US" sz="1600" dirty="0" err="1" smtClean="0">
                <a:latin typeface="Angsana New" pitchFamily="18" charset="-34"/>
                <a:cs typeface="Angsana New" pitchFamily="18" charset="-34"/>
              </a:rPr>
              <a:t>Manan</a:t>
            </a:r>
            <a:r>
              <a:rPr lang="en-US" sz="1600" dirty="0" smtClean="0">
                <a:latin typeface="Angsana New" pitchFamily="18" charset="-34"/>
                <a:cs typeface="Angsana New" pitchFamily="18" charset="-34"/>
              </a:rPr>
              <a:t> </a:t>
            </a:r>
            <a:r>
              <a:rPr lang="en-US" sz="1600" dirty="0" err="1" smtClean="0">
                <a:latin typeface="Angsana New" pitchFamily="18" charset="-34"/>
                <a:cs typeface="Angsana New" pitchFamily="18" charset="-34"/>
              </a:rPr>
              <a:t>Prakashan</a:t>
            </a:r>
            <a:endParaRPr lang="en-US" sz="1600" dirty="0" smtClean="0">
              <a:latin typeface="Angsana New" pitchFamily="18" charset="-34"/>
              <a:cs typeface="Angsana New" pitchFamily="18" charset="-34"/>
            </a:endParaRPr>
          </a:p>
          <a:p>
            <a:pPr algn="just">
              <a:buNone/>
            </a:pPr>
            <a:endParaRPr lang="en-US" sz="1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C00000"/>
                </a:solidFill>
              </a:rPr>
              <a:t>Vishakha</a:t>
            </a:r>
            <a:r>
              <a:rPr lang="en-US" b="1" dirty="0" smtClean="0">
                <a:solidFill>
                  <a:srgbClr val="C00000"/>
                </a:solidFill>
              </a:rPr>
              <a:t> Guidelines, 1997</a:t>
            </a:r>
            <a:endParaRPr lang="en-US" b="1" dirty="0">
              <a:solidFill>
                <a:srgbClr val="C00000"/>
              </a:solidFill>
            </a:endParaRPr>
          </a:p>
        </p:txBody>
      </p:sp>
      <p:sp>
        <p:nvSpPr>
          <p:cNvPr id="3" name="Content Placeholder 2"/>
          <p:cNvSpPr>
            <a:spLocks noGrp="1"/>
          </p:cNvSpPr>
          <p:nvPr>
            <p:ph sz="quarter" idx="1"/>
          </p:nvPr>
        </p:nvSpPr>
        <p:spPr>
          <a:xfrm>
            <a:off x="301752" y="1295400"/>
            <a:ext cx="8503920" cy="5334000"/>
          </a:xfrm>
        </p:spPr>
        <p:txBody>
          <a:bodyPr>
            <a:normAutofit lnSpcReduction="10000"/>
          </a:bodyPr>
          <a:lstStyle/>
          <a:p>
            <a:pPr algn="just"/>
            <a:r>
              <a:rPr lang="en-US" sz="1600" dirty="0" smtClean="0"/>
              <a:t>In 1997, India’s women celebrated a landmark moment when the Supreme Court formulated the </a:t>
            </a:r>
            <a:r>
              <a:rPr lang="en-US" sz="1600" dirty="0" err="1" smtClean="0"/>
              <a:t>Vishaka</a:t>
            </a:r>
            <a:r>
              <a:rPr lang="en-US" sz="1600" dirty="0" smtClean="0"/>
              <a:t> guidelines that made it mandatory for institutions across the country to put in place measures to prevent and redress sexual harassment in the workplace. The </a:t>
            </a:r>
            <a:r>
              <a:rPr lang="en-US" sz="1600" dirty="0" err="1" smtClean="0"/>
              <a:t>Vishakha</a:t>
            </a:r>
            <a:r>
              <a:rPr lang="en-US" sz="1600" dirty="0" smtClean="0"/>
              <a:t> guidelines laid the foundation for the Sexual Harassment of Women at Workplace (Prevention, Prohibition and </a:t>
            </a:r>
            <a:r>
              <a:rPr lang="en-US" sz="1600" dirty="0" err="1" smtClean="0"/>
              <a:t>Redressal</a:t>
            </a:r>
            <a:r>
              <a:rPr lang="en-US" sz="1600" dirty="0" smtClean="0"/>
              <a:t>) Act, 2013.</a:t>
            </a:r>
            <a:endParaRPr lang="en-US" sz="1600" dirty="0" smtClean="0">
              <a:solidFill>
                <a:srgbClr val="990099"/>
              </a:solidFill>
            </a:endParaRPr>
          </a:p>
          <a:p>
            <a:pPr algn="just"/>
            <a:r>
              <a:rPr lang="en-US" sz="1600" b="1" dirty="0" err="1" smtClean="0"/>
              <a:t>Bhanwari</a:t>
            </a:r>
            <a:r>
              <a:rPr lang="en-US" sz="1600" b="1" dirty="0" smtClean="0"/>
              <a:t> Devi case</a:t>
            </a:r>
          </a:p>
          <a:p>
            <a:pPr algn="just"/>
            <a:r>
              <a:rPr lang="en-US" sz="1600" dirty="0" smtClean="0"/>
              <a:t>The movement has its origins in the sexual harassment and gang rape of </a:t>
            </a:r>
            <a:r>
              <a:rPr lang="en-US" sz="1600" dirty="0" err="1" smtClean="0"/>
              <a:t>Bhanwari</a:t>
            </a:r>
            <a:r>
              <a:rPr lang="en-US" sz="1600" dirty="0" smtClean="0"/>
              <a:t> Devi, a </a:t>
            </a:r>
            <a:r>
              <a:rPr lang="en-US" sz="1600" dirty="0" err="1" smtClean="0"/>
              <a:t>Dalit</a:t>
            </a:r>
            <a:r>
              <a:rPr lang="en-US" sz="1600" dirty="0" smtClean="0"/>
              <a:t> woman employed by the Rajasthan government’s Women’s Development </a:t>
            </a:r>
            <a:r>
              <a:rPr lang="en-US" sz="1600" dirty="0" err="1" smtClean="0"/>
              <a:t>Programme</a:t>
            </a:r>
            <a:r>
              <a:rPr lang="en-US" sz="1600" dirty="0" smtClean="0"/>
              <a:t>. As a “</a:t>
            </a:r>
            <a:r>
              <a:rPr lang="en-US" sz="1600" dirty="0" err="1" smtClean="0"/>
              <a:t>saathin</a:t>
            </a:r>
            <a:r>
              <a:rPr lang="en-US" sz="1600" dirty="0" smtClean="0"/>
              <a:t>”, as workers in the </a:t>
            </a:r>
            <a:r>
              <a:rPr lang="en-US" sz="1600" dirty="0" err="1" smtClean="0"/>
              <a:t>programme</a:t>
            </a:r>
            <a:r>
              <a:rPr lang="en-US" sz="1600" dirty="0" smtClean="0"/>
              <a:t> were called, it was Devi’s job to spread awareness about hygiene, family planning and the necessity of educating girls, along with campaigning against female </a:t>
            </a:r>
            <a:r>
              <a:rPr lang="en-US" sz="1600" dirty="0" err="1" smtClean="0"/>
              <a:t>foeticide</a:t>
            </a:r>
            <a:r>
              <a:rPr lang="en-US" sz="1600" dirty="0" smtClean="0"/>
              <a:t>, infanticide, dowry and child marriages. During her work, Devi was raped by five </a:t>
            </a:r>
            <a:r>
              <a:rPr lang="en-US" sz="1600" dirty="0" err="1" smtClean="0"/>
              <a:t>Gujjar</a:t>
            </a:r>
            <a:r>
              <a:rPr lang="en-US" sz="1600" dirty="0" smtClean="0"/>
              <a:t> men as “punishment” in 1992 for stopping the wedding of a nine-month-old </a:t>
            </a:r>
            <a:r>
              <a:rPr lang="en-US" sz="1600" dirty="0" err="1" smtClean="0"/>
              <a:t>Gujjar</a:t>
            </a:r>
            <a:r>
              <a:rPr lang="en-US" sz="1600" dirty="0" smtClean="0"/>
              <a:t> girl.</a:t>
            </a:r>
          </a:p>
          <a:p>
            <a:pPr algn="just"/>
            <a:r>
              <a:rPr lang="en-US" sz="1600" dirty="0" smtClean="0"/>
              <a:t>A nation-wide network of women’s </a:t>
            </a:r>
            <a:r>
              <a:rPr lang="en-US" sz="1600" dirty="0" err="1" smtClean="0"/>
              <a:t>organisations</a:t>
            </a:r>
            <a:r>
              <a:rPr lang="en-US" sz="1600" dirty="0" smtClean="0"/>
              <a:t> decided to support </a:t>
            </a:r>
            <a:r>
              <a:rPr lang="en-US" sz="1600" dirty="0" err="1" smtClean="0"/>
              <a:t>Bhanwari</a:t>
            </a:r>
            <a:r>
              <a:rPr lang="en-US" sz="1600" dirty="0" smtClean="0"/>
              <a:t> Devi’s fight for justice. Led by groups in Rajasthan, the movement recognized that Devi was attacked at what was essentially her workplace. In the absence of a law that tackled such harassment, four women’s </a:t>
            </a:r>
            <a:r>
              <a:rPr lang="en-US" sz="1600" dirty="0" err="1" smtClean="0"/>
              <a:t>organisations</a:t>
            </a:r>
            <a:r>
              <a:rPr lang="en-US" sz="1600" dirty="0" smtClean="0"/>
              <a:t> filed a writ petition in the Supreme Court asking for guidelines that would help institutions </a:t>
            </a:r>
            <a:r>
              <a:rPr lang="en-US" sz="1600" dirty="0" err="1" smtClean="0"/>
              <a:t>recognise</a:t>
            </a:r>
            <a:r>
              <a:rPr lang="en-US" sz="1600" dirty="0" smtClean="0"/>
              <a:t>, prevent and redress sexual harassment in the workplace. These groups were </a:t>
            </a:r>
            <a:r>
              <a:rPr lang="en-US" sz="1600" dirty="0" err="1" smtClean="0"/>
              <a:t>Vishakha</a:t>
            </a:r>
            <a:r>
              <a:rPr lang="en-US" sz="1600" dirty="0" smtClean="0"/>
              <a:t> and Women’s Rehabilitation Group from Rajasthan and </a:t>
            </a:r>
            <a:r>
              <a:rPr lang="en-US" sz="1600" dirty="0" err="1" smtClean="0"/>
              <a:t>Jagori</a:t>
            </a:r>
            <a:r>
              <a:rPr lang="en-US" sz="1600" dirty="0" smtClean="0"/>
              <a:t> and Kali for Women from Delhi.</a:t>
            </a:r>
          </a:p>
          <a:p>
            <a:pPr algn="just"/>
            <a:r>
              <a:rPr lang="en-US" sz="1600" dirty="0" smtClean="0"/>
              <a:t>The guidelines came to be known in common parlance as the </a:t>
            </a:r>
            <a:r>
              <a:rPr lang="en-US" sz="1600" dirty="0" err="1" smtClean="0"/>
              <a:t>Vishakha</a:t>
            </a:r>
            <a:r>
              <a:rPr lang="en-US" sz="1600" dirty="0" smtClean="0"/>
              <a:t> guidelines, since that feminist women’s collective was the first party listed on the petition.</a:t>
            </a:r>
          </a:p>
          <a:p>
            <a:pPr algn="just"/>
            <a:endParaRPr lang="en-US" sz="16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a:r>
              <a:rPr lang="en-US" sz="1600" dirty="0" err="1" smtClean="0"/>
              <a:t>Bhanwari</a:t>
            </a:r>
            <a:r>
              <a:rPr lang="en-US" sz="1600" dirty="0" smtClean="0"/>
              <a:t> Devi filed a criminal case of rape against these men. However, she was not taken seriously by the policemen and other law officers. It took the policemen fifty-two hours to file the complaint. </a:t>
            </a:r>
          </a:p>
          <a:p>
            <a:pPr algn="just"/>
            <a:r>
              <a:rPr lang="en-US" sz="1600" dirty="0" smtClean="0"/>
              <a:t>Also, the Rajasthan High Court acquitted all these men of rape on various grounds that women cannot be gang-raped in front of her husband and that the village head cannot be indulging in such acts.</a:t>
            </a:r>
          </a:p>
          <a:p>
            <a:pPr algn="just"/>
            <a:r>
              <a:rPr lang="en-US" sz="1600" dirty="0" smtClean="0"/>
              <a:t>The Rajasthan High Court convicted the five men of assault whose degree of punishment is much lesser than the crime of rape. </a:t>
            </a:r>
          </a:p>
          <a:p>
            <a:pPr algn="just"/>
            <a:r>
              <a:rPr lang="en-US" sz="1600" dirty="0" smtClean="0"/>
              <a:t>The </a:t>
            </a:r>
            <a:r>
              <a:rPr lang="en-US" sz="1600" dirty="0" err="1" smtClean="0"/>
              <a:t>judgement</a:t>
            </a:r>
            <a:r>
              <a:rPr lang="en-US" sz="1600" dirty="0" smtClean="0"/>
              <a:t> by the Rajasthan High Court gave rise to a series of rallies and protests by various women safety </a:t>
            </a:r>
            <a:r>
              <a:rPr lang="en-US" sz="1600" dirty="0" err="1" smtClean="0"/>
              <a:t>organisations</a:t>
            </a:r>
            <a:r>
              <a:rPr lang="en-US" sz="1600" dirty="0" smtClean="0"/>
              <a:t> and the general public.</a:t>
            </a:r>
          </a:p>
          <a:p>
            <a:pPr algn="just"/>
            <a:r>
              <a:rPr lang="en-US" sz="1600" dirty="0" smtClean="0"/>
              <a:t>A group of non-profit </a:t>
            </a:r>
            <a:r>
              <a:rPr lang="en-US" sz="1600" dirty="0" err="1" smtClean="0"/>
              <a:t>organisations</a:t>
            </a:r>
            <a:r>
              <a:rPr lang="en-US" sz="1600" dirty="0" smtClean="0"/>
              <a:t> who worked towards the safety of women filed a petition in the Supreme Court of India seeking justice for </a:t>
            </a:r>
            <a:r>
              <a:rPr lang="en-US" sz="1600" dirty="0" err="1" smtClean="0"/>
              <a:t>Bhanwari</a:t>
            </a:r>
            <a:r>
              <a:rPr lang="en-US" sz="1600" dirty="0" smtClean="0"/>
              <a:t> Devi and thereby, the appropriate punishment for the men involved in gang rape. They filed public interest litigation by the name of </a:t>
            </a:r>
            <a:r>
              <a:rPr lang="en-US" sz="1600" dirty="0" err="1" smtClean="0"/>
              <a:t>Vishaka</a:t>
            </a:r>
            <a:r>
              <a:rPr lang="en-US" sz="1600" dirty="0" smtClean="0"/>
              <a:t> and contended that the fundamental rights of </a:t>
            </a:r>
            <a:r>
              <a:rPr lang="en-US" sz="1600" dirty="0" err="1" smtClean="0"/>
              <a:t>Bhanwari</a:t>
            </a:r>
            <a:r>
              <a:rPr lang="en-US" sz="1600" dirty="0" smtClean="0"/>
              <a:t> Devi were violated. They also sought a new set of guidelines for the protection of women.</a:t>
            </a:r>
          </a:p>
          <a:p>
            <a:endParaRPr lang="en-US" sz="17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a:r>
              <a:rPr lang="en-US" sz="1600" dirty="0" smtClean="0"/>
              <a:t>The </a:t>
            </a:r>
            <a:r>
              <a:rPr lang="en-US" sz="1600" dirty="0" err="1" smtClean="0"/>
              <a:t>judgement</a:t>
            </a:r>
            <a:r>
              <a:rPr lang="en-US" sz="1600" dirty="0" smtClean="0"/>
              <a:t> was given by a 3 Judge bench which held that the fundamental rights provided under Article 14,15,19,21 of the Constitution of India are violated by the act of sexual harassment.</a:t>
            </a:r>
          </a:p>
          <a:p>
            <a:pPr algn="just"/>
            <a:r>
              <a:rPr lang="en-US" sz="1600" dirty="0" smtClean="0"/>
              <a:t>The court brought out the </a:t>
            </a:r>
            <a:r>
              <a:rPr lang="en-US" sz="1600" dirty="0" err="1" smtClean="0"/>
              <a:t>Vishaka</a:t>
            </a:r>
            <a:r>
              <a:rPr lang="en-US" sz="1600" dirty="0" smtClean="0"/>
              <a:t> guidelines for the protection of women at their workplaces and providing a safer working environment to the women.</a:t>
            </a:r>
          </a:p>
          <a:p>
            <a:pPr algn="just"/>
            <a:r>
              <a:rPr lang="en-US" sz="1600" dirty="0" smtClean="0"/>
              <a:t>The </a:t>
            </a:r>
            <a:r>
              <a:rPr lang="en-US" sz="1600" i="1" dirty="0" err="1" smtClean="0">
                <a:hlinkClick r:id="rId2"/>
              </a:rPr>
              <a:t>Vishaka</a:t>
            </a:r>
            <a:r>
              <a:rPr lang="en-US" sz="1600" i="1" dirty="0" smtClean="0">
                <a:hlinkClick r:id="rId2"/>
              </a:rPr>
              <a:t> guidelines</a:t>
            </a:r>
            <a:r>
              <a:rPr lang="en-US" sz="1600" dirty="0" smtClean="0"/>
              <a:t> were a set of guidelines that were intended to protect women at the workplace. These were instituted by the Supreme Court of India in the year 1997. These are procedural in nature and state the method that is to be followed while dealing with cases related to the sexual harassment of women.</a:t>
            </a:r>
          </a:p>
          <a:p>
            <a:pPr algn="just"/>
            <a:r>
              <a:rPr lang="en-US" sz="1600" dirty="0" smtClean="0"/>
              <a:t>The Constitution of India is the supreme law of our country and must be protected and respected in every instance. The fundamental rights of equality and personal liberty should be protected and the citizens of our country should not be discriminated against on any grounds. Hence, it is legal as well as a moral duty to provide a safer work environment for women to prosper. </a:t>
            </a:r>
          </a:p>
          <a:p>
            <a:pPr algn="just"/>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USER\Desktop\1 st page last 1.jpg"/>
          <p:cNvPicPr>
            <a:picLocks noGrp="1" noChangeAspect="1" noChangeArrowheads="1"/>
          </p:cNvPicPr>
          <p:nvPr>
            <p:ph sz="quarter" idx="1"/>
          </p:nvPr>
        </p:nvPicPr>
        <p:blipFill>
          <a:blip r:embed="rId2" cstate="print"/>
          <a:srcRect/>
          <a:stretch>
            <a:fillRect/>
          </a:stretch>
        </p:blipFill>
        <p:spPr bwMode="auto">
          <a:xfrm>
            <a:off x="77700" y="533400"/>
            <a:ext cx="8913900" cy="59436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4873752"/>
          </a:xfrm>
        </p:spPr>
        <p:txBody>
          <a:bodyPr>
            <a:normAutofit fontScale="92500" lnSpcReduction="10000"/>
          </a:bodyPr>
          <a:lstStyle/>
          <a:p>
            <a:pPr algn="just"/>
            <a:r>
              <a:rPr lang="en-US" sz="1600" dirty="0" smtClean="0"/>
              <a:t>The </a:t>
            </a:r>
            <a:r>
              <a:rPr lang="en-US" sz="1600" dirty="0" err="1" smtClean="0"/>
              <a:t>Vishaka</a:t>
            </a:r>
            <a:r>
              <a:rPr lang="en-US" sz="1600" dirty="0" smtClean="0"/>
              <a:t> guidelines is a pioneering step taken to ensure the safety of women. According to the guidelines, the employers of the </a:t>
            </a:r>
            <a:r>
              <a:rPr lang="en-US" sz="1600" dirty="0" err="1" smtClean="0"/>
              <a:t>organisations</a:t>
            </a:r>
            <a:r>
              <a:rPr lang="en-US" sz="1600" dirty="0" smtClean="0"/>
              <a:t> are responsible to take preventive actions to stop sexual harassment at workplaces and to file a complaint if such Act is found to have happened with the employee. </a:t>
            </a:r>
          </a:p>
          <a:p>
            <a:pPr algn="just"/>
            <a:r>
              <a:rPr lang="en-US" sz="1600" dirty="0" smtClean="0"/>
              <a:t>This would ensure that the women who are sexually harassed get the required support in terms of money from their employers so that they are able to file a case in the court and be represented by competent lawyers. </a:t>
            </a:r>
          </a:p>
          <a:p>
            <a:pPr algn="just"/>
            <a:r>
              <a:rPr lang="en-US" sz="1600" dirty="0" err="1" smtClean="0"/>
              <a:t>Vishaka</a:t>
            </a:r>
            <a:r>
              <a:rPr lang="en-US" sz="1600" dirty="0" smtClean="0"/>
              <a:t> guidelines have now been superseded by the Sexual Harassment of women at the workplace (prevention, prohibition and </a:t>
            </a:r>
            <a:r>
              <a:rPr lang="en-US" sz="1600" dirty="0" err="1" smtClean="0"/>
              <a:t>redressal</a:t>
            </a:r>
            <a:r>
              <a:rPr lang="en-US" sz="1600" dirty="0" smtClean="0"/>
              <a:t>) Act, 2013. However, the </a:t>
            </a:r>
            <a:r>
              <a:rPr lang="en-US" sz="1600" dirty="0" err="1" smtClean="0"/>
              <a:t>Vishaka</a:t>
            </a:r>
            <a:r>
              <a:rPr lang="en-US" sz="1600" dirty="0" smtClean="0"/>
              <a:t> guidelines are the most significant set of guidelines which are believed to have helped in the development of the Act of 2013. </a:t>
            </a:r>
          </a:p>
          <a:p>
            <a:pPr algn="just"/>
            <a:endParaRPr lang="en-US" sz="1600" dirty="0" smtClean="0"/>
          </a:p>
          <a:p>
            <a:pPr algn="just">
              <a:buNone/>
            </a:pPr>
            <a:endParaRPr lang="en-US" sz="1600" dirty="0" smtClean="0"/>
          </a:p>
          <a:p>
            <a:pPr algn="just">
              <a:buNone/>
            </a:pPr>
            <a:endParaRPr lang="en-US" sz="1600" dirty="0" smtClean="0"/>
          </a:p>
          <a:p>
            <a:pPr algn="just">
              <a:buNone/>
            </a:pPr>
            <a:r>
              <a:rPr lang="en-US" sz="1500" dirty="0" smtClean="0">
                <a:latin typeface="Angsana New" pitchFamily="18" charset="-34"/>
                <a:cs typeface="Angsana New" pitchFamily="18" charset="-34"/>
              </a:rPr>
              <a:t>Ref: Michael </a:t>
            </a:r>
            <a:r>
              <a:rPr lang="en-US" sz="1500" dirty="0" err="1" smtClean="0">
                <a:latin typeface="Angsana New" pitchFamily="18" charset="-34"/>
                <a:cs typeface="Angsana New" pitchFamily="18" charset="-34"/>
              </a:rPr>
              <a:t>Vaz</a:t>
            </a:r>
            <a:r>
              <a:rPr lang="en-US" sz="1500" dirty="0" smtClean="0">
                <a:latin typeface="Angsana New" pitchFamily="18" charset="-34"/>
                <a:cs typeface="Angsana New" pitchFamily="18" charset="-34"/>
              </a:rPr>
              <a:t>, </a:t>
            </a:r>
            <a:r>
              <a:rPr lang="en-US" sz="1500" dirty="0" err="1" smtClean="0">
                <a:latin typeface="Angsana New" pitchFamily="18" charset="-34"/>
                <a:cs typeface="Angsana New" pitchFamily="18" charset="-34"/>
              </a:rPr>
              <a:t>Arrora</a:t>
            </a:r>
            <a:r>
              <a:rPr lang="en-US" sz="1500" dirty="0" smtClean="0">
                <a:latin typeface="Angsana New" pitchFamily="18" charset="-34"/>
                <a:cs typeface="Angsana New" pitchFamily="18" charset="-34"/>
              </a:rPr>
              <a:t> </a:t>
            </a:r>
            <a:r>
              <a:rPr lang="en-US" sz="1500" dirty="0" err="1" smtClean="0">
                <a:latin typeface="Angsana New" pitchFamily="18" charset="-34"/>
                <a:cs typeface="Angsana New" pitchFamily="18" charset="-34"/>
              </a:rPr>
              <a:t>Vaz</a:t>
            </a:r>
            <a:r>
              <a:rPr lang="en-US" sz="1500" dirty="0" smtClean="0">
                <a:latin typeface="Angsana New" pitchFamily="18" charset="-34"/>
                <a:cs typeface="Angsana New" pitchFamily="18" charset="-34"/>
              </a:rPr>
              <a:t>, Foundation Course –III, </a:t>
            </a:r>
            <a:r>
              <a:rPr lang="en-US" sz="1500" dirty="0" err="1" smtClean="0">
                <a:latin typeface="Angsana New" pitchFamily="18" charset="-34"/>
                <a:cs typeface="Angsana New" pitchFamily="18" charset="-34"/>
              </a:rPr>
              <a:t>Manan</a:t>
            </a:r>
            <a:r>
              <a:rPr lang="en-US" sz="1500" dirty="0" smtClean="0">
                <a:latin typeface="Angsana New" pitchFamily="18" charset="-34"/>
                <a:cs typeface="Angsana New" pitchFamily="18" charset="-34"/>
              </a:rPr>
              <a:t> </a:t>
            </a:r>
            <a:r>
              <a:rPr lang="en-US" sz="1500" dirty="0" err="1" smtClean="0">
                <a:latin typeface="Angsana New" pitchFamily="18" charset="-34"/>
                <a:cs typeface="Angsana New" pitchFamily="18" charset="-34"/>
              </a:rPr>
              <a:t>Prakashan</a:t>
            </a:r>
            <a:endParaRPr lang="en-US" sz="1500" dirty="0" smtClean="0">
              <a:latin typeface="Angsana New" pitchFamily="18" charset="-34"/>
              <a:cs typeface="Angsana New" pitchFamily="18" charset="-34"/>
            </a:endParaRPr>
          </a:p>
          <a:p>
            <a:pPr algn="just">
              <a:buNone/>
            </a:pPr>
            <a:endParaRPr lang="en-US" sz="1400" dirty="0" smtClean="0"/>
          </a:p>
          <a:p>
            <a:pPr algn="just">
              <a:buNone/>
            </a:pPr>
            <a:r>
              <a:rPr lang="en-US" sz="1300" dirty="0" smtClean="0">
                <a:hlinkClick r:id="rId2"/>
              </a:rPr>
              <a:t>https://blog.ipleaders.in/vishaka-guidelines/</a:t>
            </a:r>
            <a:endParaRPr lang="en-US" sz="1300" dirty="0" smtClean="0"/>
          </a:p>
          <a:p>
            <a:pPr algn="just">
              <a:buNone/>
            </a:pPr>
            <a:endParaRPr lang="en-US" sz="1300" dirty="0" smtClean="0"/>
          </a:p>
          <a:p>
            <a:pPr algn="just">
              <a:buNone/>
            </a:pPr>
            <a:r>
              <a:rPr lang="en-US" sz="1300" dirty="0" smtClean="0">
                <a:hlinkClick r:id="rId3"/>
              </a:rPr>
              <a:t>https://scroll.in/article/899044/dalit-womans-rape-in-92-led-to-indias-first-sexual-harassment-law-but-justice-still-eludes-her</a:t>
            </a:r>
            <a:r>
              <a:rPr lang="en-US" sz="1300" dirty="0" smtClean="0"/>
              <a:t/>
            </a:r>
            <a:br>
              <a:rPr lang="en-US" sz="1300" dirty="0" smtClean="0"/>
            </a:br>
            <a:endParaRPr lang="en-US" sz="13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C00000"/>
                </a:solidFill>
                <a:latin typeface="Algerian" pitchFamily="82" charset="0"/>
              </a:rPr>
              <a:t>VIOLATION OF CHILDREN</a:t>
            </a:r>
            <a:endParaRPr lang="en-US" sz="3200" b="1" dirty="0">
              <a:solidFill>
                <a:srgbClr val="C00000"/>
              </a:solidFill>
              <a:latin typeface="Algerian" pitchFamily="82" charset="0"/>
            </a:endParaRPr>
          </a:p>
        </p:txBody>
      </p:sp>
      <p:sp>
        <p:nvSpPr>
          <p:cNvPr id="3" name="Content Placeholder 2"/>
          <p:cNvSpPr>
            <a:spLocks noGrp="1"/>
          </p:cNvSpPr>
          <p:nvPr>
            <p:ph sz="quarter" idx="1"/>
          </p:nvPr>
        </p:nvSpPr>
        <p:spPr>
          <a:xfrm>
            <a:off x="304800" y="1447800"/>
            <a:ext cx="8503920" cy="4953000"/>
          </a:xfrm>
        </p:spPr>
        <p:txBody>
          <a:bodyPr>
            <a:normAutofit/>
          </a:bodyPr>
          <a:lstStyle/>
          <a:p>
            <a:pPr algn="just"/>
            <a:r>
              <a:rPr lang="en-US" sz="1600" b="1" dirty="0" smtClean="0">
                <a:solidFill>
                  <a:srgbClr val="7030A0"/>
                </a:solidFill>
              </a:rPr>
              <a:t>Physical abuse: </a:t>
            </a:r>
            <a:r>
              <a:rPr lang="en-US" sz="1600" dirty="0" smtClean="0"/>
              <a:t>Many times child is physically harmed or tortured. By beating with sticks, rods or by the way of burn marks.</a:t>
            </a:r>
          </a:p>
          <a:p>
            <a:pPr algn="just"/>
            <a:r>
              <a:rPr lang="en-US" sz="1600" b="1" dirty="0" smtClean="0">
                <a:solidFill>
                  <a:srgbClr val="7030A0"/>
                </a:solidFill>
              </a:rPr>
              <a:t>Emotional abuse: </a:t>
            </a:r>
            <a:r>
              <a:rPr lang="en-US" sz="1600" dirty="0" smtClean="0"/>
              <a:t>This may happen by parents, foster parents, employers and others by abusive language, by threatening, scaring them and other similar activities.</a:t>
            </a:r>
          </a:p>
          <a:p>
            <a:pPr algn="just"/>
            <a:r>
              <a:rPr lang="en-US" sz="1600" b="1" dirty="0" smtClean="0">
                <a:solidFill>
                  <a:srgbClr val="7030A0"/>
                </a:solidFill>
              </a:rPr>
              <a:t>Sexual abuse: </a:t>
            </a:r>
            <a:r>
              <a:rPr lang="en-US" sz="1600" dirty="0" smtClean="0"/>
              <a:t>It is conducted by an adult or another child who is superior to the victim. It includes using child for pornography, prostitution and other unlawful practices.</a:t>
            </a:r>
          </a:p>
          <a:p>
            <a:pPr algn="just"/>
            <a:r>
              <a:rPr lang="en-US" sz="1600" b="1" dirty="0" smtClean="0">
                <a:solidFill>
                  <a:srgbClr val="7030A0"/>
                </a:solidFill>
              </a:rPr>
              <a:t>Child </a:t>
            </a:r>
            <a:r>
              <a:rPr lang="en-US" sz="1600" b="1" dirty="0" err="1" smtClean="0">
                <a:solidFill>
                  <a:srgbClr val="7030A0"/>
                </a:solidFill>
              </a:rPr>
              <a:t>labour</a:t>
            </a:r>
            <a:r>
              <a:rPr lang="en-US" sz="1600" b="1" dirty="0" smtClean="0">
                <a:solidFill>
                  <a:srgbClr val="7030A0"/>
                </a:solidFill>
              </a:rPr>
              <a:t>: </a:t>
            </a:r>
            <a:r>
              <a:rPr lang="en-US" sz="1600" dirty="0" smtClean="0"/>
              <a:t>India has highest number of child </a:t>
            </a:r>
            <a:r>
              <a:rPr lang="en-US" sz="1600" dirty="0" err="1" smtClean="0"/>
              <a:t>labour</a:t>
            </a:r>
            <a:r>
              <a:rPr lang="en-US" sz="1600" dirty="0" smtClean="0"/>
              <a:t> in the world. Poverty and poor enforcement of laws are the main reasons of child </a:t>
            </a:r>
            <a:r>
              <a:rPr lang="en-US" sz="1600" dirty="0" err="1" smtClean="0"/>
              <a:t>labour</a:t>
            </a:r>
            <a:r>
              <a:rPr lang="en-US" sz="1600" dirty="0" smtClean="0"/>
              <a:t> in India.</a:t>
            </a:r>
          </a:p>
          <a:p>
            <a:pPr algn="just"/>
            <a:r>
              <a:rPr lang="en-US" sz="1600" b="1" dirty="0" smtClean="0">
                <a:solidFill>
                  <a:srgbClr val="7030A0"/>
                </a:solidFill>
              </a:rPr>
              <a:t>Female feticide: </a:t>
            </a:r>
            <a:r>
              <a:rPr lang="en-US" sz="1600" dirty="0" smtClean="0"/>
              <a:t>Due to various religious beliefs and poverty in India , the girl child is killed in certain parts of India immediately after the birth. Female child is still aborted at various parts of India.</a:t>
            </a:r>
          </a:p>
          <a:p>
            <a:pPr algn="just"/>
            <a:r>
              <a:rPr lang="en-US" sz="1600" b="1" dirty="0" smtClean="0">
                <a:solidFill>
                  <a:srgbClr val="7030A0"/>
                </a:solidFill>
              </a:rPr>
              <a:t>Child marriages: </a:t>
            </a:r>
            <a:r>
              <a:rPr lang="en-US" sz="1600" dirty="0" smtClean="0"/>
              <a:t>Children especially girls below the age of 18 are forced into marriages. Due to forced marriages, the children are abused and face lot of hardships and problems.</a:t>
            </a:r>
          </a:p>
          <a:p>
            <a:pPr algn="just"/>
            <a:r>
              <a:rPr lang="en-US" sz="1600" b="1" dirty="0" smtClean="0">
                <a:solidFill>
                  <a:srgbClr val="7030A0"/>
                </a:solidFill>
              </a:rPr>
              <a:t>Violation of Girl children: </a:t>
            </a:r>
            <a:r>
              <a:rPr lang="en-US" sz="1600" dirty="0" smtClean="0"/>
              <a:t>They are violated at many places with respect to proper education. Many times their health and nutrition is neglected.</a:t>
            </a:r>
            <a:endParaRPr lang="en-US" sz="16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C00000"/>
                </a:solidFill>
                <a:latin typeface="Algerian" pitchFamily="82" charset="0"/>
              </a:rPr>
              <a:t>Constitutional and legal rights</a:t>
            </a:r>
            <a:endParaRPr lang="en-US" sz="3200" b="1" dirty="0">
              <a:solidFill>
                <a:srgbClr val="C00000"/>
              </a:solidFill>
              <a:latin typeface="Algerian" pitchFamily="82" charset="0"/>
            </a:endParaRPr>
          </a:p>
        </p:txBody>
      </p:sp>
      <p:sp>
        <p:nvSpPr>
          <p:cNvPr id="3" name="Content Placeholder 2"/>
          <p:cNvSpPr>
            <a:spLocks noGrp="1"/>
          </p:cNvSpPr>
          <p:nvPr>
            <p:ph sz="quarter" idx="1"/>
          </p:nvPr>
        </p:nvSpPr>
        <p:spPr>
          <a:xfrm>
            <a:off x="301752" y="1066800"/>
            <a:ext cx="8503920" cy="5486400"/>
          </a:xfrm>
        </p:spPr>
        <p:txBody>
          <a:bodyPr>
            <a:normAutofit lnSpcReduction="10000"/>
          </a:bodyPr>
          <a:lstStyle/>
          <a:p>
            <a:pPr algn="just"/>
            <a:r>
              <a:rPr lang="en-US" sz="1600" b="1" dirty="0" smtClean="0">
                <a:solidFill>
                  <a:srgbClr val="7030A0"/>
                </a:solidFill>
              </a:rPr>
              <a:t>Constitutional Rights:</a:t>
            </a:r>
          </a:p>
          <a:p>
            <a:pPr algn="just"/>
            <a:r>
              <a:rPr lang="en-US" sz="1600" dirty="0" smtClean="0"/>
              <a:t>Free and compulsory education for all children in the age group of 6-14 years (Art 21)</a:t>
            </a:r>
          </a:p>
          <a:p>
            <a:pPr algn="just"/>
            <a:r>
              <a:rPr lang="en-US" sz="1600" dirty="0" smtClean="0"/>
              <a:t>No child below the age of 14 years shall be employed in mine, factory or in any hazardous employment. (Art 24)</a:t>
            </a:r>
          </a:p>
          <a:p>
            <a:pPr algn="just"/>
            <a:r>
              <a:rPr lang="en-US" sz="1600" dirty="0" smtClean="0"/>
              <a:t>The state shall provide early childhood care and education for all children until they complete the age of six years. (Art 45)</a:t>
            </a:r>
          </a:p>
          <a:p>
            <a:pPr algn="just"/>
            <a:r>
              <a:rPr lang="en-US" sz="1600" dirty="0" smtClean="0"/>
              <a:t>Children has given various rights such as right to equality before law, right against discrimination, right to personal liberty, right to be protected from being trafficked and forced into bonded </a:t>
            </a:r>
            <a:r>
              <a:rPr lang="en-US" sz="1600" dirty="0" err="1" smtClean="0"/>
              <a:t>labour</a:t>
            </a:r>
            <a:r>
              <a:rPr lang="en-US" sz="1600" dirty="0" smtClean="0"/>
              <a:t>, right to nutrition etc.</a:t>
            </a:r>
          </a:p>
          <a:p>
            <a:pPr algn="just"/>
            <a:r>
              <a:rPr lang="en-US" sz="1600" b="1" dirty="0" smtClean="0">
                <a:solidFill>
                  <a:srgbClr val="7030A0"/>
                </a:solidFill>
              </a:rPr>
              <a:t>Legal Rights:</a:t>
            </a:r>
          </a:p>
          <a:p>
            <a:pPr algn="just"/>
            <a:r>
              <a:rPr lang="en-US" sz="1600" dirty="0" smtClean="0"/>
              <a:t>The right to free and compulsory education Act, 2009</a:t>
            </a:r>
          </a:p>
          <a:p>
            <a:pPr algn="just"/>
            <a:r>
              <a:rPr lang="en-US" sz="1600" dirty="0" smtClean="0"/>
              <a:t>Prohibition of Child Marriage Act, 2006</a:t>
            </a:r>
          </a:p>
          <a:p>
            <a:pPr algn="just"/>
            <a:r>
              <a:rPr lang="en-US" sz="1600" dirty="0" smtClean="0"/>
              <a:t>Juvenile Justice ( Care and Protection of Children)Act, 2000, 2015</a:t>
            </a:r>
          </a:p>
          <a:p>
            <a:pPr algn="just"/>
            <a:r>
              <a:rPr lang="en-US" sz="1600" dirty="0" smtClean="0"/>
              <a:t>Child </a:t>
            </a:r>
            <a:r>
              <a:rPr lang="en-US" sz="1600" dirty="0" err="1" smtClean="0"/>
              <a:t>Labour</a:t>
            </a:r>
            <a:r>
              <a:rPr lang="en-US" sz="1600" dirty="0" smtClean="0"/>
              <a:t>  (Prohibition and Regulation) Act, 1986</a:t>
            </a:r>
          </a:p>
          <a:p>
            <a:pPr algn="just"/>
            <a:r>
              <a:rPr lang="en-US" sz="1600" dirty="0" smtClean="0"/>
              <a:t>The Bonded </a:t>
            </a:r>
            <a:r>
              <a:rPr lang="en-US" sz="1600" dirty="0" err="1" smtClean="0"/>
              <a:t>Labour</a:t>
            </a:r>
            <a:r>
              <a:rPr lang="en-US" sz="1600" dirty="0" smtClean="0"/>
              <a:t> System (Abolition) Act 1976</a:t>
            </a:r>
          </a:p>
          <a:p>
            <a:pPr algn="just"/>
            <a:r>
              <a:rPr lang="en-US" sz="1600" dirty="0" smtClean="0"/>
              <a:t>Infant Milk Substitutes, Feeding Bottles and Infant </a:t>
            </a:r>
            <a:r>
              <a:rPr lang="en-US" sz="1600" smtClean="0"/>
              <a:t>Foods </a:t>
            </a:r>
            <a:r>
              <a:rPr lang="en-US" sz="1600" smtClean="0"/>
              <a:t>Act 1992</a:t>
            </a:r>
            <a:endParaRPr lang="en-US" sz="1600" dirty="0" smtClean="0"/>
          </a:p>
          <a:p>
            <a:pPr algn="just"/>
            <a:r>
              <a:rPr lang="en-US" sz="1600" dirty="0" smtClean="0"/>
              <a:t>Immoral </a:t>
            </a:r>
            <a:r>
              <a:rPr lang="en-US" sz="1600" dirty="0" err="1" smtClean="0"/>
              <a:t>Traffick</a:t>
            </a:r>
            <a:r>
              <a:rPr lang="en-US" sz="1600" dirty="0" smtClean="0"/>
              <a:t> Prevention Act,1986</a:t>
            </a:r>
          </a:p>
          <a:p>
            <a:pPr algn="just"/>
            <a:r>
              <a:rPr lang="en-US" sz="1600" dirty="0" smtClean="0"/>
              <a:t>The Guardians and Wards Act,1890</a:t>
            </a:r>
          </a:p>
          <a:p>
            <a:endParaRPr lang="en-US" sz="1600" dirty="0" smtClean="0"/>
          </a:p>
          <a:p>
            <a:pPr>
              <a:buNone/>
            </a:pPr>
            <a:r>
              <a:rPr lang="en-US" sz="1600" dirty="0" smtClean="0">
                <a:latin typeface="Angsana New" pitchFamily="18" charset="-34"/>
                <a:cs typeface="Angsana New" pitchFamily="18" charset="-34"/>
              </a:rPr>
              <a:t>Ref: Michael </a:t>
            </a:r>
            <a:r>
              <a:rPr lang="en-US" sz="1600" dirty="0" err="1" smtClean="0">
                <a:latin typeface="Angsana New" pitchFamily="18" charset="-34"/>
                <a:cs typeface="Angsana New" pitchFamily="18" charset="-34"/>
              </a:rPr>
              <a:t>Vaz</a:t>
            </a:r>
            <a:r>
              <a:rPr lang="en-US" sz="1600" dirty="0" smtClean="0">
                <a:latin typeface="Angsana New" pitchFamily="18" charset="-34"/>
                <a:cs typeface="Angsana New" pitchFamily="18" charset="-34"/>
              </a:rPr>
              <a:t>, </a:t>
            </a:r>
            <a:r>
              <a:rPr lang="en-US" sz="1600" dirty="0" err="1" smtClean="0">
                <a:latin typeface="Angsana New" pitchFamily="18" charset="-34"/>
                <a:cs typeface="Angsana New" pitchFamily="18" charset="-34"/>
              </a:rPr>
              <a:t>Arrora</a:t>
            </a:r>
            <a:r>
              <a:rPr lang="en-US" sz="1600" dirty="0" smtClean="0">
                <a:latin typeface="Angsana New" pitchFamily="18" charset="-34"/>
                <a:cs typeface="Angsana New" pitchFamily="18" charset="-34"/>
              </a:rPr>
              <a:t> </a:t>
            </a:r>
            <a:r>
              <a:rPr lang="en-US" sz="1600" dirty="0" err="1" smtClean="0">
                <a:latin typeface="Angsana New" pitchFamily="18" charset="-34"/>
                <a:cs typeface="Angsana New" pitchFamily="18" charset="-34"/>
              </a:rPr>
              <a:t>Vaz</a:t>
            </a:r>
            <a:r>
              <a:rPr lang="en-US" sz="1600" dirty="0" smtClean="0">
                <a:latin typeface="Angsana New" pitchFamily="18" charset="-34"/>
                <a:cs typeface="Angsana New" pitchFamily="18" charset="-34"/>
              </a:rPr>
              <a:t>, Foundation Course –III, </a:t>
            </a:r>
            <a:r>
              <a:rPr lang="en-US" sz="1600" dirty="0" err="1" smtClean="0">
                <a:latin typeface="Angsana New" pitchFamily="18" charset="-34"/>
                <a:cs typeface="Angsana New" pitchFamily="18" charset="-34"/>
              </a:rPr>
              <a:t>Manan</a:t>
            </a:r>
            <a:r>
              <a:rPr lang="en-US" sz="1600" dirty="0" smtClean="0">
                <a:latin typeface="Angsana New" pitchFamily="18" charset="-34"/>
                <a:cs typeface="Angsana New" pitchFamily="18" charset="-34"/>
              </a:rPr>
              <a:t> </a:t>
            </a:r>
            <a:r>
              <a:rPr lang="en-US" sz="1600" dirty="0" err="1" smtClean="0">
                <a:latin typeface="Angsana New" pitchFamily="18" charset="-34"/>
                <a:cs typeface="Angsana New" pitchFamily="18" charset="-34"/>
              </a:rPr>
              <a:t>Prakashan</a:t>
            </a:r>
            <a:endParaRPr lang="en-US" sz="1600" dirty="0" smtClean="0">
              <a:latin typeface="Angsana New" pitchFamily="18" charset="-34"/>
              <a:cs typeface="Angsana New" pitchFamily="18" charset="-34"/>
            </a:endParaRPr>
          </a:p>
          <a:p>
            <a:endParaRPr lang="en-US" sz="16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C00000"/>
                </a:solidFill>
                <a:latin typeface="Algerian" pitchFamily="82" charset="0"/>
              </a:rPr>
              <a:t>Violations of disabled persons</a:t>
            </a:r>
            <a:endParaRPr lang="en-US" sz="3200" b="1" dirty="0">
              <a:solidFill>
                <a:srgbClr val="C00000"/>
              </a:solidFill>
              <a:latin typeface="Algerian" pitchFamily="82" charset="0"/>
            </a:endParaRPr>
          </a:p>
        </p:txBody>
      </p:sp>
      <p:sp>
        <p:nvSpPr>
          <p:cNvPr id="3" name="Content Placeholder 2"/>
          <p:cNvSpPr>
            <a:spLocks noGrp="1"/>
          </p:cNvSpPr>
          <p:nvPr>
            <p:ph sz="quarter" idx="1"/>
          </p:nvPr>
        </p:nvSpPr>
        <p:spPr/>
        <p:txBody>
          <a:bodyPr>
            <a:normAutofit/>
          </a:bodyPr>
          <a:lstStyle/>
          <a:p>
            <a:pPr algn="just">
              <a:buNone/>
            </a:pPr>
            <a:r>
              <a:rPr lang="en-US" sz="1600" dirty="0" smtClean="0"/>
              <a:t>People with disabilities are especially vulnerable to abusive treatment and human rights </a:t>
            </a:r>
          </a:p>
          <a:p>
            <a:pPr algn="just">
              <a:buNone/>
            </a:pPr>
            <a:r>
              <a:rPr lang="en-US" sz="1600" dirty="0" smtClean="0"/>
              <a:t>violations.</a:t>
            </a:r>
          </a:p>
          <a:p>
            <a:pPr algn="just"/>
            <a:r>
              <a:rPr lang="en-US" sz="1600" dirty="0" smtClean="0"/>
              <a:t>People with disabilities are at great risk and are often victims of harassment, bullying and violence.</a:t>
            </a:r>
          </a:p>
          <a:p>
            <a:pPr algn="just"/>
            <a:r>
              <a:rPr lang="en-US" sz="1600" dirty="0" smtClean="0"/>
              <a:t>They are victims of sexual abuse if they have intellectual disabilities.</a:t>
            </a:r>
          </a:p>
          <a:p>
            <a:pPr algn="just"/>
            <a:r>
              <a:rPr lang="en-US" sz="1600" dirty="0" smtClean="0"/>
              <a:t>Within institutions such as prisons, mental care facilities, these people are neglected many times. They are given inadequate care, accommodations, and subjected to physical, mental or sexual violence.</a:t>
            </a:r>
          </a:p>
          <a:p>
            <a:pPr algn="just"/>
            <a:r>
              <a:rPr lang="en-US" sz="1600" dirty="0" smtClean="0"/>
              <a:t>They are subject to abuse with some medical procedures such as forced sterilizations or abortions, surgeries and electroshock treatment.</a:t>
            </a:r>
          </a:p>
          <a:p>
            <a:pPr algn="just"/>
            <a:r>
              <a:rPr lang="en-US" sz="1600" dirty="0" smtClean="0"/>
              <a:t>Sometimes neglected by caregivers, health professionals or even family members. </a:t>
            </a:r>
          </a:p>
          <a:p>
            <a:pPr algn="just"/>
            <a:r>
              <a:rPr lang="en-US" sz="1600" dirty="0" smtClean="0"/>
              <a:t>Children with disabilities are discouraged from attending school due to lack of resources, lack of adequate training and other physical barriers.</a:t>
            </a:r>
            <a:endParaRPr lang="en-US" sz="16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C00000"/>
                </a:solidFill>
                <a:latin typeface="Algerian" pitchFamily="82" charset="0"/>
              </a:rPr>
              <a:t>Constitutional and legal rights</a:t>
            </a:r>
            <a:endParaRPr lang="en-US" sz="3200" b="1" dirty="0">
              <a:solidFill>
                <a:srgbClr val="C00000"/>
              </a:solidFill>
              <a:latin typeface="Algerian" pitchFamily="82" charset="0"/>
            </a:endParaRPr>
          </a:p>
        </p:txBody>
      </p:sp>
      <p:sp>
        <p:nvSpPr>
          <p:cNvPr id="3" name="Content Placeholder 2"/>
          <p:cNvSpPr>
            <a:spLocks noGrp="1"/>
          </p:cNvSpPr>
          <p:nvPr>
            <p:ph sz="quarter" idx="1"/>
          </p:nvPr>
        </p:nvSpPr>
        <p:spPr>
          <a:xfrm>
            <a:off x="301752" y="1295400"/>
            <a:ext cx="8503920" cy="5181600"/>
          </a:xfrm>
        </p:spPr>
        <p:txBody>
          <a:bodyPr>
            <a:normAutofit lnSpcReduction="10000"/>
          </a:bodyPr>
          <a:lstStyle/>
          <a:p>
            <a:endParaRPr lang="en-US" sz="1900" dirty="0" smtClean="0"/>
          </a:p>
          <a:p>
            <a:pPr>
              <a:buNone/>
            </a:pPr>
            <a:r>
              <a:rPr lang="en-US" sz="1700" b="1" dirty="0" smtClean="0">
                <a:solidFill>
                  <a:srgbClr val="7030A0"/>
                </a:solidFill>
              </a:rPr>
              <a:t>Constitutional Rights:</a:t>
            </a:r>
          </a:p>
          <a:p>
            <a:r>
              <a:rPr lang="en-US" sz="1700" dirty="0" smtClean="0"/>
              <a:t>Equality before law</a:t>
            </a:r>
          </a:p>
          <a:p>
            <a:r>
              <a:rPr lang="en-US" sz="1700" dirty="0" smtClean="0"/>
              <a:t>No discrimination in matters of  public employment</a:t>
            </a:r>
          </a:p>
          <a:p>
            <a:r>
              <a:rPr lang="en-US" sz="1700" dirty="0" smtClean="0"/>
              <a:t>Forced </a:t>
            </a:r>
            <a:r>
              <a:rPr lang="en-US" sz="1700" dirty="0" err="1" smtClean="0"/>
              <a:t>labour</a:t>
            </a:r>
            <a:r>
              <a:rPr lang="en-US" sz="1700" dirty="0" smtClean="0"/>
              <a:t> is prohibited.</a:t>
            </a:r>
          </a:p>
          <a:p>
            <a:r>
              <a:rPr lang="en-US" sz="1700" dirty="0" smtClean="0"/>
              <a:t>Right to education</a:t>
            </a:r>
          </a:p>
          <a:p>
            <a:r>
              <a:rPr lang="en-US" sz="1700" dirty="0" smtClean="0"/>
              <a:t>Freedom of religion</a:t>
            </a:r>
          </a:p>
          <a:p>
            <a:endParaRPr lang="en-US" sz="1700" dirty="0" smtClean="0"/>
          </a:p>
          <a:p>
            <a:pPr>
              <a:buNone/>
            </a:pPr>
            <a:r>
              <a:rPr lang="en-US" sz="1700" b="1" dirty="0" smtClean="0">
                <a:solidFill>
                  <a:srgbClr val="7030A0"/>
                </a:solidFill>
              </a:rPr>
              <a:t>Legal Rights</a:t>
            </a:r>
          </a:p>
          <a:p>
            <a:r>
              <a:rPr lang="en-US" sz="1700" dirty="0" smtClean="0"/>
              <a:t>The National Trust for Welfare of persons with Autism, Cerebral Palsy, Mental Retardation and Multiple Disabilities Act, 1999</a:t>
            </a:r>
          </a:p>
          <a:p>
            <a:r>
              <a:rPr lang="en-US" sz="1600" dirty="0" smtClean="0"/>
              <a:t>The Rehabilitation Council of India Act, 1992</a:t>
            </a:r>
          </a:p>
          <a:p>
            <a:r>
              <a:rPr lang="en-US" sz="1600" dirty="0" smtClean="0"/>
              <a:t>The National Policy on Education 1986</a:t>
            </a:r>
          </a:p>
          <a:p>
            <a:r>
              <a:rPr lang="en-US" sz="1600" dirty="0" smtClean="0"/>
              <a:t>Employees’ State Insurance Act,1948</a:t>
            </a:r>
          </a:p>
          <a:p>
            <a:r>
              <a:rPr lang="en-US" sz="1600" dirty="0" smtClean="0"/>
              <a:t>The Payment of Gratuity Act. 1972</a:t>
            </a:r>
          </a:p>
          <a:p>
            <a:r>
              <a:rPr lang="en-US" sz="1600" dirty="0" smtClean="0"/>
              <a:t>The Mental Health Care Act, 2017</a:t>
            </a:r>
          </a:p>
          <a:p>
            <a:r>
              <a:rPr lang="en-US" sz="1600" dirty="0" smtClean="0"/>
              <a:t>The Persons with Disabilities Act 1995</a:t>
            </a:r>
          </a:p>
          <a:p>
            <a:endParaRPr lang="en-US" sz="4000" dirty="0" smtClean="0"/>
          </a:p>
          <a:p>
            <a:endParaRPr lang="en-US" sz="4000" dirty="0" smtClean="0"/>
          </a:p>
          <a:p>
            <a:endParaRPr lang="en-US" sz="4000" dirty="0" smtClean="0"/>
          </a:p>
          <a:p>
            <a:endParaRPr lang="en-US" sz="4000" dirty="0" smtClean="0"/>
          </a:p>
          <a:p>
            <a:endParaRPr lang="en-US" sz="4000" dirty="0" smtClean="0"/>
          </a:p>
          <a:p>
            <a:endParaRPr lang="en-US" sz="4000" dirty="0" smtClean="0"/>
          </a:p>
          <a:p>
            <a:endParaRPr lang="en-US" sz="4000" dirty="0" smtClean="0"/>
          </a:p>
          <a:p>
            <a:endParaRPr lang="en-US" sz="4000" dirty="0" smtClean="0"/>
          </a:p>
          <a:p>
            <a:endParaRPr lang="en-US" sz="40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pPr>
              <a:buNone/>
            </a:pPr>
            <a:endParaRPr lang="en-US" sz="1600" dirty="0" smtClean="0"/>
          </a:p>
          <a:p>
            <a:endParaRPr lang="en-US" sz="1600" dirty="0" smtClean="0"/>
          </a:p>
          <a:p>
            <a:endParaRPr lang="en-US" sz="1600" dirty="0" smtClean="0"/>
          </a:p>
          <a:p>
            <a:endParaRPr lang="en-US" sz="16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b="1" dirty="0" smtClean="0">
                <a:solidFill>
                  <a:srgbClr val="C00000"/>
                </a:solidFill>
                <a:latin typeface="Algerian" pitchFamily="82" charset="0"/>
              </a:rPr>
              <a:t>The person with disabilities (equal opportunities, protection of rights and full participation) act,1995</a:t>
            </a:r>
            <a:endParaRPr lang="en-US" sz="2400" b="1" dirty="0">
              <a:solidFill>
                <a:srgbClr val="C00000"/>
              </a:solidFill>
              <a:latin typeface="Algerian" pitchFamily="82" charset="0"/>
            </a:endParaRPr>
          </a:p>
        </p:txBody>
      </p:sp>
      <p:sp>
        <p:nvSpPr>
          <p:cNvPr id="3" name="Content Placeholder 2"/>
          <p:cNvSpPr>
            <a:spLocks noGrp="1"/>
          </p:cNvSpPr>
          <p:nvPr>
            <p:ph sz="quarter" idx="1"/>
          </p:nvPr>
        </p:nvSpPr>
        <p:spPr>
          <a:xfrm>
            <a:off x="301752" y="1371600"/>
            <a:ext cx="8503920" cy="5257800"/>
          </a:xfrm>
        </p:spPr>
        <p:txBody>
          <a:bodyPr>
            <a:normAutofit fontScale="92500" lnSpcReduction="20000"/>
          </a:bodyPr>
          <a:lstStyle/>
          <a:p>
            <a:endParaRPr lang="en-US" sz="1600" dirty="0" smtClean="0"/>
          </a:p>
          <a:p>
            <a:pPr algn="just"/>
            <a:r>
              <a:rPr lang="en-US" sz="1800" dirty="0" smtClean="0"/>
              <a:t>The Persons with Disabilities Act , 1995 had come into enforcement on Feb 7, 1996. It is a significant step which ensures equal opportunities for the people with disabilities and their full participation in the nation building .</a:t>
            </a:r>
          </a:p>
          <a:p>
            <a:pPr algn="just"/>
            <a:r>
              <a:rPr lang="en-US" sz="1800" dirty="0" smtClean="0"/>
              <a:t>Disability includes blindness, low vision, leprosy cured, hearing impairment, mental retardation, loco-motor disability, mental illness.</a:t>
            </a:r>
          </a:p>
          <a:p>
            <a:pPr algn="just"/>
            <a:r>
              <a:rPr lang="en-US" sz="1800" dirty="0" smtClean="0"/>
              <a:t> The Act provides for both the preventive and promotional aspects of rehabilitation like education , employment and vocational training, reservation , research and manpower development and rehabilitation of persons with disability , unemployment allowance for the disabled persons.</a:t>
            </a:r>
          </a:p>
          <a:p>
            <a:r>
              <a:rPr lang="en-US" sz="1800" b="1" dirty="0" smtClean="0"/>
              <a:t>Main Provisions of the Act:</a:t>
            </a:r>
            <a:r>
              <a:rPr lang="en-US" sz="1800" dirty="0" smtClean="0"/>
              <a:t/>
            </a:r>
            <a:br>
              <a:rPr lang="en-US" sz="1800" dirty="0" smtClean="0"/>
            </a:br>
            <a:r>
              <a:rPr lang="en-US" sz="1800" dirty="0" smtClean="0"/>
              <a:t>1) Prevention and Early Detection of Disabilities</a:t>
            </a:r>
            <a:br>
              <a:rPr lang="en-US" sz="1800" dirty="0" smtClean="0"/>
            </a:br>
            <a:r>
              <a:rPr lang="en-US" sz="1800" dirty="0" smtClean="0"/>
              <a:t>2) Education</a:t>
            </a:r>
            <a:br>
              <a:rPr lang="en-US" sz="1800" dirty="0" smtClean="0"/>
            </a:br>
            <a:r>
              <a:rPr lang="en-US" sz="1800" dirty="0" smtClean="0"/>
              <a:t>3) Employment</a:t>
            </a:r>
            <a:br>
              <a:rPr lang="en-US" sz="1800" dirty="0" smtClean="0"/>
            </a:br>
            <a:r>
              <a:rPr lang="en-US" sz="1800" dirty="0" smtClean="0"/>
              <a:t>4) Non discrimination</a:t>
            </a:r>
            <a:br>
              <a:rPr lang="en-US" sz="1800" dirty="0" smtClean="0"/>
            </a:br>
            <a:r>
              <a:rPr lang="en-US" sz="1800" dirty="0" smtClean="0"/>
              <a:t>5) Social Security</a:t>
            </a:r>
            <a:br>
              <a:rPr lang="en-US" sz="1800" dirty="0" smtClean="0"/>
            </a:br>
            <a:r>
              <a:rPr lang="en-US" sz="1800" dirty="0" smtClean="0"/>
              <a:t>6 ) Research and manpower development</a:t>
            </a:r>
            <a:br>
              <a:rPr lang="en-US" sz="1800" dirty="0" smtClean="0"/>
            </a:br>
            <a:r>
              <a:rPr lang="en-US" sz="1800" dirty="0" smtClean="0"/>
              <a:t>7) Grievance </a:t>
            </a:r>
            <a:r>
              <a:rPr lang="en-US" sz="1800" dirty="0" err="1" smtClean="0"/>
              <a:t>Redressal</a:t>
            </a:r>
            <a:endParaRPr lang="en-US" sz="1600" dirty="0" smtClean="0"/>
          </a:p>
          <a:p>
            <a:endParaRPr lang="en-US" sz="1600" dirty="0" smtClean="0"/>
          </a:p>
          <a:p>
            <a:pPr>
              <a:buNone/>
            </a:pPr>
            <a:r>
              <a:rPr lang="en-US" sz="1600" dirty="0" smtClean="0">
                <a:latin typeface="Angsana New" pitchFamily="18" charset="-34"/>
                <a:cs typeface="Angsana New" pitchFamily="18" charset="-34"/>
              </a:rPr>
              <a:t>Ref: Michael </a:t>
            </a:r>
            <a:r>
              <a:rPr lang="en-US" sz="1600" dirty="0" err="1" smtClean="0">
                <a:latin typeface="Angsana New" pitchFamily="18" charset="-34"/>
                <a:cs typeface="Angsana New" pitchFamily="18" charset="-34"/>
              </a:rPr>
              <a:t>Vaz</a:t>
            </a:r>
            <a:r>
              <a:rPr lang="en-US" sz="1600" dirty="0" smtClean="0">
                <a:latin typeface="Angsana New" pitchFamily="18" charset="-34"/>
                <a:cs typeface="Angsana New" pitchFamily="18" charset="-34"/>
              </a:rPr>
              <a:t>, </a:t>
            </a:r>
            <a:r>
              <a:rPr lang="en-US" sz="1600" dirty="0" err="1" smtClean="0">
                <a:latin typeface="Angsana New" pitchFamily="18" charset="-34"/>
                <a:cs typeface="Angsana New" pitchFamily="18" charset="-34"/>
              </a:rPr>
              <a:t>Arrora</a:t>
            </a:r>
            <a:r>
              <a:rPr lang="en-US" sz="1600" dirty="0" smtClean="0">
                <a:latin typeface="Angsana New" pitchFamily="18" charset="-34"/>
                <a:cs typeface="Angsana New" pitchFamily="18" charset="-34"/>
              </a:rPr>
              <a:t> </a:t>
            </a:r>
            <a:r>
              <a:rPr lang="en-US" sz="1600" dirty="0" err="1" smtClean="0">
                <a:latin typeface="Angsana New" pitchFamily="18" charset="-34"/>
                <a:cs typeface="Angsana New" pitchFamily="18" charset="-34"/>
              </a:rPr>
              <a:t>Vaz</a:t>
            </a:r>
            <a:r>
              <a:rPr lang="en-US" sz="1600" dirty="0" smtClean="0">
                <a:latin typeface="Angsana New" pitchFamily="18" charset="-34"/>
                <a:cs typeface="Angsana New" pitchFamily="18" charset="-34"/>
              </a:rPr>
              <a:t>, Foundation Course –III, </a:t>
            </a:r>
            <a:r>
              <a:rPr lang="en-US" sz="1600" dirty="0" err="1" smtClean="0">
                <a:latin typeface="Angsana New" pitchFamily="18" charset="-34"/>
                <a:cs typeface="Angsana New" pitchFamily="18" charset="-34"/>
              </a:rPr>
              <a:t>Manan</a:t>
            </a:r>
            <a:r>
              <a:rPr lang="en-US" sz="1600" dirty="0" smtClean="0">
                <a:latin typeface="Angsana New" pitchFamily="18" charset="-34"/>
                <a:cs typeface="Angsana New" pitchFamily="18" charset="-34"/>
              </a:rPr>
              <a:t> </a:t>
            </a:r>
            <a:r>
              <a:rPr lang="en-US" sz="1600" dirty="0" err="1" smtClean="0">
                <a:latin typeface="Angsana New" pitchFamily="18" charset="-34"/>
                <a:cs typeface="Angsana New" pitchFamily="18" charset="-34"/>
              </a:rPr>
              <a:t>Prakashan</a:t>
            </a:r>
            <a:endParaRPr lang="en-US" sz="1600" dirty="0" smtClean="0">
              <a:latin typeface="Angsana New" pitchFamily="18" charset="-34"/>
              <a:cs typeface="Angsana New" pitchFamily="18" charset="-34"/>
            </a:endParaRPr>
          </a:p>
          <a:p>
            <a:pPr>
              <a:buNone/>
            </a:pPr>
            <a:r>
              <a:rPr lang="en-US" sz="1500" dirty="0" smtClean="0">
                <a:hlinkClick r:id="rId2"/>
              </a:rPr>
              <a:t>http://www.legalserviceindia.com/legal/article-98-rights-of-disabled-persons.html</a:t>
            </a:r>
            <a:endParaRPr lang="en-US" sz="1500" dirty="0" smtClean="0">
              <a:latin typeface="Angsana New" pitchFamily="18" charset="-34"/>
              <a:cs typeface="Angsana New" pitchFamily="18" charset="-34"/>
            </a:endParaRPr>
          </a:p>
          <a:p>
            <a:pPr>
              <a:buNone/>
            </a:pPr>
            <a:r>
              <a:rPr lang="en-US" sz="1600" dirty="0" smtClean="0"/>
              <a:t/>
            </a:r>
            <a:br>
              <a:rPr lang="en-US" sz="1600" dirty="0" smtClean="0"/>
            </a:br>
            <a:endParaRPr lang="en-US" sz="16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C00000"/>
                </a:solidFill>
                <a:latin typeface="Algerian" pitchFamily="82" charset="0"/>
              </a:rPr>
              <a:t>Violation of rights of minorities</a:t>
            </a:r>
            <a:endParaRPr lang="en-US" sz="3200" b="1" dirty="0">
              <a:solidFill>
                <a:srgbClr val="C00000"/>
              </a:solidFill>
              <a:latin typeface="Algerian" pitchFamily="82" charset="0"/>
            </a:endParaRPr>
          </a:p>
        </p:txBody>
      </p:sp>
      <p:sp>
        <p:nvSpPr>
          <p:cNvPr id="3" name="Content Placeholder 2"/>
          <p:cNvSpPr>
            <a:spLocks noGrp="1"/>
          </p:cNvSpPr>
          <p:nvPr>
            <p:ph sz="quarter" idx="1"/>
          </p:nvPr>
        </p:nvSpPr>
        <p:spPr/>
        <p:txBody>
          <a:bodyPr>
            <a:normAutofit/>
          </a:bodyPr>
          <a:lstStyle/>
          <a:p>
            <a:pPr>
              <a:buNone/>
            </a:pPr>
            <a:r>
              <a:rPr lang="en-US" sz="1600" dirty="0" smtClean="0"/>
              <a:t>Minorities are religious minorities. They face following problems:</a:t>
            </a:r>
          </a:p>
          <a:p>
            <a:r>
              <a:rPr lang="en-US" sz="1600" b="1" dirty="0" smtClean="0">
                <a:solidFill>
                  <a:srgbClr val="7030A0"/>
                </a:solidFill>
              </a:rPr>
              <a:t>Discrimination: </a:t>
            </a:r>
            <a:r>
              <a:rPr lang="en-US" sz="1600" dirty="0" smtClean="0"/>
              <a:t>It happens on the ground of religion, especially in housing societies.</a:t>
            </a:r>
          </a:p>
          <a:p>
            <a:r>
              <a:rPr lang="en-US" sz="1600" b="1" dirty="0" smtClean="0">
                <a:solidFill>
                  <a:srgbClr val="7030A0"/>
                </a:solidFill>
              </a:rPr>
              <a:t>Communal Violence: </a:t>
            </a:r>
            <a:r>
              <a:rPr lang="en-US" sz="1600" dirty="0" smtClean="0"/>
              <a:t>It occurs in various states. Many times rumors by fundamentalists result in loss of property and life.</a:t>
            </a:r>
          </a:p>
          <a:p>
            <a:r>
              <a:rPr lang="en-US" sz="1600" b="1" dirty="0" smtClean="0">
                <a:solidFill>
                  <a:srgbClr val="7030A0"/>
                </a:solidFill>
              </a:rPr>
              <a:t>Problem of customs: </a:t>
            </a:r>
            <a:r>
              <a:rPr lang="en-US" sz="1600" dirty="0" smtClean="0"/>
              <a:t>Religious processions of a particular community may be objected by another community which leads to communal tensions.</a:t>
            </a:r>
          </a:p>
          <a:p>
            <a:r>
              <a:rPr lang="en-US" sz="1600" b="1" dirty="0" smtClean="0">
                <a:solidFill>
                  <a:srgbClr val="7030A0"/>
                </a:solidFill>
              </a:rPr>
              <a:t>Problem of employment: </a:t>
            </a:r>
            <a:r>
              <a:rPr lang="en-US" sz="1600" dirty="0" smtClean="0"/>
              <a:t>Discrimination at workplace</a:t>
            </a:r>
            <a:endParaRPr lang="en-US" sz="1600" b="1" dirty="0" smtClean="0">
              <a:solidFill>
                <a:srgbClr val="7030A0"/>
              </a:solidFill>
            </a:endParaRPr>
          </a:p>
          <a:p>
            <a:r>
              <a:rPr lang="en-US" sz="1600" b="1" dirty="0" smtClean="0">
                <a:solidFill>
                  <a:srgbClr val="7030A0"/>
                </a:solidFill>
              </a:rPr>
              <a:t>Problem of poverty: </a:t>
            </a:r>
            <a:r>
              <a:rPr lang="en-US" sz="1600" dirty="0" smtClean="0"/>
              <a:t>Lack of attention to education, health leads to backwardness.</a:t>
            </a:r>
          </a:p>
          <a:p>
            <a:endParaRPr lang="en-US" sz="1600" b="1" dirty="0" smtClean="0">
              <a:solidFill>
                <a:srgbClr val="7030A0"/>
              </a:solidFill>
            </a:endParaRPr>
          </a:p>
          <a:p>
            <a:endParaRPr lang="en-US" sz="1600" b="1" dirty="0" smtClean="0">
              <a:solidFill>
                <a:srgbClr val="7030A0"/>
              </a:solidFill>
            </a:endParaRPr>
          </a:p>
          <a:p>
            <a:endParaRPr lang="en-US" sz="1600" b="1" dirty="0" smtClean="0">
              <a:solidFill>
                <a:srgbClr val="7030A0"/>
              </a:solidFill>
            </a:endParaRPr>
          </a:p>
          <a:p>
            <a:endParaRPr lang="en-US" sz="1600" b="1" dirty="0" smtClean="0">
              <a:solidFill>
                <a:srgbClr val="7030A0"/>
              </a:solidFill>
            </a:endParaRPr>
          </a:p>
          <a:p>
            <a:endParaRPr lang="en-US" sz="1600" b="1" dirty="0" smtClean="0">
              <a:solidFill>
                <a:srgbClr val="7030A0"/>
              </a:solidFill>
            </a:endParaRPr>
          </a:p>
          <a:p>
            <a:r>
              <a:rPr lang="en-US" sz="1800" dirty="0" smtClean="0">
                <a:latin typeface="Angsana New" pitchFamily="18" charset="-34"/>
                <a:cs typeface="Angsana New" pitchFamily="18" charset="-34"/>
              </a:rPr>
              <a:t>Ref: Michael </a:t>
            </a:r>
            <a:r>
              <a:rPr lang="en-US" sz="1800" dirty="0" err="1" smtClean="0">
                <a:latin typeface="Angsana New" pitchFamily="18" charset="-34"/>
                <a:cs typeface="Angsana New" pitchFamily="18" charset="-34"/>
              </a:rPr>
              <a:t>Vaz</a:t>
            </a:r>
            <a:r>
              <a:rPr lang="en-US" sz="1800" dirty="0" smtClean="0">
                <a:latin typeface="Angsana New" pitchFamily="18" charset="-34"/>
                <a:cs typeface="Angsana New" pitchFamily="18" charset="-34"/>
              </a:rPr>
              <a:t>, </a:t>
            </a:r>
            <a:r>
              <a:rPr lang="en-US" sz="1800" dirty="0" err="1" smtClean="0">
                <a:latin typeface="Angsana New" pitchFamily="18" charset="-34"/>
                <a:cs typeface="Angsana New" pitchFamily="18" charset="-34"/>
              </a:rPr>
              <a:t>Arrora</a:t>
            </a:r>
            <a:r>
              <a:rPr lang="en-US" sz="1800" dirty="0" smtClean="0">
                <a:latin typeface="Angsana New" pitchFamily="18" charset="-34"/>
                <a:cs typeface="Angsana New" pitchFamily="18" charset="-34"/>
              </a:rPr>
              <a:t> </a:t>
            </a:r>
            <a:r>
              <a:rPr lang="en-US" sz="1800" dirty="0" err="1" smtClean="0">
                <a:latin typeface="Angsana New" pitchFamily="18" charset="-34"/>
                <a:cs typeface="Angsana New" pitchFamily="18" charset="-34"/>
              </a:rPr>
              <a:t>Vaz</a:t>
            </a:r>
            <a:r>
              <a:rPr lang="en-US" sz="1800" dirty="0" smtClean="0">
                <a:latin typeface="Angsana New" pitchFamily="18" charset="-34"/>
                <a:cs typeface="Angsana New" pitchFamily="18" charset="-34"/>
              </a:rPr>
              <a:t>, Foundation Course –III, </a:t>
            </a:r>
            <a:r>
              <a:rPr lang="en-US" sz="1800" dirty="0" err="1" smtClean="0">
                <a:latin typeface="Angsana New" pitchFamily="18" charset="-34"/>
                <a:cs typeface="Angsana New" pitchFamily="18" charset="-34"/>
              </a:rPr>
              <a:t>Manan</a:t>
            </a:r>
            <a:r>
              <a:rPr lang="en-US" sz="1800" dirty="0" smtClean="0">
                <a:latin typeface="Angsana New" pitchFamily="18" charset="-34"/>
                <a:cs typeface="Angsana New" pitchFamily="18" charset="-34"/>
              </a:rPr>
              <a:t> </a:t>
            </a:r>
            <a:r>
              <a:rPr lang="en-US" sz="1800" dirty="0" err="1" smtClean="0">
                <a:latin typeface="Angsana New" pitchFamily="18" charset="-34"/>
                <a:cs typeface="Angsana New" pitchFamily="18" charset="-34"/>
              </a:rPr>
              <a:t>Prakashan</a:t>
            </a:r>
            <a:endParaRPr lang="en-US" sz="1800" dirty="0" smtClean="0">
              <a:latin typeface="Angsana New" pitchFamily="18" charset="-34"/>
              <a:cs typeface="Angsana New" pitchFamily="18" charset="-34"/>
            </a:endParaRPr>
          </a:p>
          <a:p>
            <a:endParaRPr lang="en-US" sz="1600" b="1" dirty="0" smtClean="0">
              <a:solidFill>
                <a:srgbClr val="7030A0"/>
              </a:solidFill>
            </a:endParaRPr>
          </a:p>
          <a:p>
            <a:endParaRPr lang="en-US" sz="16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C00000"/>
                </a:solidFill>
                <a:latin typeface="Algerian" pitchFamily="82" charset="0"/>
              </a:rPr>
              <a:t>Constitutional and legal rights</a:t>
            </a:r>
            <a:endParaRPr lang="en-US" sz="3200" b="1" dirty="0">
              <a:solidFill>
                <a:srgbClr val="C00000"/>
              </a:solidFill>
              <a:latin typeface="Algerian" pitchFamily="82" charset="0"/>
            </a:endParaRPr>
          </a:p>
        </p:txBody>
      </p:sp>
      <p:sp>
        <p:nvSpPr>
          <p:cNvPr id="3" name="Content Placeholder 2"/>
          <p:cNvSpPr>
            <a:spLocks noGrp="1"/>
          </p:cNvSpPr>
          <p:nvPr>
            <p:ph sz="quarter" idx="1"/>
          </p:nvPr>
        </p:nvSpPr>
        <p:spPr>
          <a:xfrm>
            <a:off x="301752" y="1447800"/>
            <a:ext cx="8503920" cy="4651248"/>
          </a:xfrm>
        </p:spPr>
        <p:txBody>
          <a:bodyPr>
            <a:normAutofit/>
          </a:bodyPr>
          <a:lstStyle/>
          <a:p>
            <a:pPr>
              <a:buNone/>
            </a:pPr>
            <a:r>
              <a:rPr lang="en-US" sz="1600" b="1" dirty="0" smtClean="0">
                <a:solidFill>
                  <a:srgbClr val="7030A0"/>
                </a:solidFill>
              </a:rPr>
              <a:t>Fundamental rights are:</a:t>
            </a:r>
          </a:p>
          <a:p>
            <a:r>
              <a:rPr lang="en-US" sz="1600" dirty="0" smtClean="0"/>
              <a:t>Equality and equal protection before law</a:t>
            </a:r>
          </a:p>
          <a:p>
            <a:r>
              <a:rPr lang="en-US" sz="1600" dirty="0" smtClean="0"/>
              <a:t>Prohibition of discrimination</a:t>
            </a:r>
          </a:p>
          <a:p>
            <a:r>
              <a:rPr lang="en-US" sz="1600" dirty="0" smtClean="0"/>
              <a:t>State has to make special provisions for social and educational development of backward classes.</a:t>
            </a:r>
          </a:p>
          <a:p>
            <a:r>
              <a:rPr lang="en-US" sz="1600" dirty="0" smtClean="0"/>
              <a:t>Equality in opportunity , in employments and appointments.</a:t>
            </a:r>
          </a:p>
          <a:p>
            <a:r>
              <a:rPr lang="en-US" sz="1600" dirty="0" smtClean="0"/>
              <a:t>Right to practice and propagate religion</a:t>
            </a:r>
          </a:p>
          <a:p>
            <a:r>
              <a:rPr lang="en-US" sz="1600" dirty="0" smtClean="0"/>
              <a:t>Right to establish and maintain institutions for religious and charitable purpose</a:t>
            </a:r>
          </a:p>
          <a:p>
            <a:pPr>
              <a:buNone/>
            </a:pPr>
            <a:r>
              <a:rPr lang="en-US" sz="1600" b="1" dirty="0" smtClean="0">
                <a:solidFill>
                  <a:srgbClr val="7030A0"/>
                </a:solidFill>
              </a:rPr>
              <a:t>Separate Domain of Minority Rights</a:t>
            </a:r>
          </a:p>
          <a:p>
            <a:r>
              <a:rPr lang="en-US" sz="1600" dirty="0" smtClean="0"/>
              <a:t>Right to conserve language, script or culture</a:t>
            </a:r>
          </a:p>
          <a:p>
            <a:r>
              <a:rPr lang="en-US" sz="1600" dirty="0" smtClean="0"/>
              <a:t>Admissions in any educational institutions aided by the state</a:t>
            </a:r>
          </a:p>
          <a:p>
            <a:r>
              <a:rPr lang="en-US" sz="1600" dirty="0" smtClean="0"/>
              <a:t>Establish educational institution</a:t>
            </a:r>
          </a:p>
          <a:p>
            <a:r>
              <a:rPr lang="en-US" sz="1600" dirty="0" smtClean="0"/>
              <a:t>Provision of a special officer for linguistic minority and his duties</a:t>
            </a:r>
          </a:p>
          <a:p>
            <a:endParaRPr lang="en-US" sz="1600" dirty="0" smtClean="0"/>
          </a:p>
          <a:p>
            <a:pPr>
              <a:buNone/>
            </a:pPr>
            <a:r>
              <a:rPr lang="en-US" sz="1800" dirty="0" smtClean="0">
                <a:latin typeface="Angsana New" pitchFamily="18" charset="-34"/>
                <a:cs typeface="Angsana New" pitchFamily="18" charset="-34"/>
              </a:rPr>
              <a:t>Ref: Michael </a:t>
            </a:r>
            <a:r>
              <a:rPr lang="en-US" sz="1800" dirty="0" err="1" smtClean="0">
                <a:latin typeface="Angsana New" pitchFamily="18" charset="-34"/>
                <a:cs typeface="Angsana New" pitchFamily="18" charset="-34"/>
              </a:rPr>
              <a:t>Vaz</a:t>
            </a:r>
            <a:r>
              <a:rPr lang="en-US" sz="1800" dirty="0" smtClean="0">
                <a:latin typeface="Angsana New" pitchFamily="18" charset="-34"/>
                <a:cs typeface="Angsana New" pitchFamily="18" charset="-34"/>
              </a:rPr>
              <a:t>, </a:t>
            </a:r>
            <a:r>
              <a:rPr lang="en-US" sz="1800" dirty="0" err="1" smtClean="0">
                <a:latin typeface="Angsana New" pitchFamily="18" charset="-34"/>
                <a:cs typeface="Angsana New" pitchFamily="18" charset="-34"/>
              </a:rPr>
              <a:t>Arrora</a:t>
            </a:r>
            <a:r>
              <a:rPr lang="en-US" sz="1800" dirty="0" smtClean="0">
                <a:latin typeface="Angsana New" pitchFamily="18" charset="-34"/>
                <a:cs typeface="Angsana New" pitchFamily="18" charset="-34"/>
              </a:rPr>
              <a:t> </a:t>
            </a:r>
            <a:r>
              <a:rPr lang="en-US" sz="1800" dirty="0" err="1" smtClean="0">
                <a:latin typeface="Angsana New" pitchFamily="18" charset="-34"/>
                <a:cs typeface="Angsana New" pitchFamily="18" charset="-34"/>
              </a:rPr>
              <a:t>Vaz</a:t>
            </a:r>
            <a:r>
              <a:rPr lang="en-US" sz="1800" dirty="0" smtClean="0">
                <a:latin typeface="Angsana New" pitchFamily="18" charset="-34"/>
                <a:cs typeface="Angsana New" pitchFamily="18" charset="-34"/>
              </a:rPr>
              <a:t>, Foundation Course –III, </a:t>
            </a:r>
            <a:r>
              <a:rPr lang="en-US" sz="1800" dirty="0" err="1" smtClean="0">
                <a:latin typeface="Angsana New" pitchFamily="18" charset="-34"/>
                <a:cs typeface="Angsana New" pitchFamily="18" charset="-34"/>
              </a:rPr>
              <a:t>Manan</a:t>
            </a:r>
            <a:r>
              <a:rPr lang="en-US" sz="1800" dirty="0" smtClean="0">
                <a:latin typeface="Angsana New" pitchFamily="18" charset="-34"/>
                <a:cs typeface="Angsana New" pitchFamily="18" charset="-34"/>
              </a:rPr>
              <a:t> </a:t>
            </a:r>
            <a:r>
              <a:rPr lang="en-US" sz="1800" dirty="0" err="1" smtClean="0">
                <a:latin typeface="Angsana New" pitchFamily="18" charset="-34"/>
                <a:cs typeface="Angsana New" pitchFamily="18" charset="-34"/>
              </a:rPr>
              <a:t>Prakashan</a:t>
            </a:r>
            <a:endParaRPr lang="en-US" sz="1800" dirty="0" smtClean="0">
              <a:latin typeface="Angsana New" pitchFamily="18" charset="-34"/>
              <a:cs typeface="Angsana New" pitchFamily="18" charset="-34"/>
            </a:endParaRPr>
          </a:p>
          <a:p>
            <a:endParaRPr lang="en-US" sz="16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C00000"/>
                </a:solidFill>
                <a:latin typeface="Algerian" pitchFamily="82" charset="0"/>
              </a:rPr>
              <a:t>Violation of human rights of elderly</a:t>
            </a:r>
            <a:endParaRPr lang="en-US" sz="3200" b="1" dirty="0">
              <a:solidFill>
                <a:srgbClr val="C00000"/>
              </a:solidFill>
              <a:latin typeface="Algerian" pitchFamily="82" charset="0"/>
            </a:endParaRPr>
          </a:p>
        </p:txBody>
      </p:sp>
      <p:sp>
        <p:nvSpPr>
          <p:cNvPr id="3" name="Content Placeholder 2"/>
          <p:cNvSpPr>
            <a:spLocks noGrp="1"/>
          </p:cNvSpPr>
          <p:nvPr>
            <p:ph sz="quarter" idx="1"/>
          </p:nvPr>
        </p:nvSpPr>
        <p:spPr/>
        <p:txBody>
          <a:bodyPr>
            <a:normAutofit/>
          </a:bodyPr>
          <a:lstStyle/>
          <a:p>
            <a:r>
              <a:rPr lang="en-US" sz="1600" dirty="0" smtClean="0"/>
              <a:t>Abuse and insult by children and other members</a:t>
            </a:r>
          </a:p>
          <a:p>
            <a:r>
              <a:rPr lang="en-US" sz="1600" dirty="0" smtClean="0"/>
              <a:t>False implications in court cases</a:t>
            </a:r>
          </a:p>
          <a:p>
            <a:r>
              <a:rPr lang="en-US" sz="1600" dirty="0" smtClean="0"/>
              <a:t>Denial of proper food, medical care and shelter.</a:t>
            </a:r>
          </a:p>
          <a:p>
            <a:r>
              <a:rPr lang="en-US" sz="1600" dirty="0" smtClean="0"/>
              <a:t>Threats to life in case of property.</a:t>
            </a:r>
          </a:p>
          <a:p>
            <a:r>
              <a:rPr lang="en-US" sz="1600" dirty="0" smtClean="0"/>
              <a:t>Forced </a:t>
            </a:r>
            <a:r>
              <a:rPr lang="en-US" sz="1600" dirty="0" err="1" smtClean="0"/>
              <a:t>labour</a:t>
            </a:r>
            <a:r>
              <a:rPr lang="en-US" sz="1600" dirty="0" smtClean="0"/>
              <a:t> from the parents</a:t>
            </a:r>
          </a:p>
          <a:p>
            <a:r>
              <a:rPr lang="en-US" sz="1600" dirty="0" smtClean="0"/>
              <a:t>Physical assault by sons, daughter, daughter in laws, grand children.</a:t>
            </a:r>
          </a:p>
          <a:p>
            <a:r>
              <a:rPr lang="en-US" sz="1600" dirty="0" smtClean="0"/>
              <a:t>Murders for getting property or other assets.</a:t>
            </a:r>
          </a:p>
          <a:p>
            <a:r>
              <a:rPr lang="en-US" sz="1600" dirty="0" smtClean="0"/>
              <a:t>Forcing elderly parents to beg on streets.</a:t>
            </a:r>
          </a:p>
          <a:p>
            <a:endParaRPr lang="en-US" sz="1600" dirty="0" smtClean="0"/>
          </a:p>
          <a:p>
            <a:endParaRPr lang="en-US" sz="1600" dirty="0" smtClean="0"/>
          </a:p>
          <a:p>
            <a:endParaRPr lang="en-US" sz="1600" dirty="0" smtClean="0"/>
          </a:p>
          <a:p>
            <a:endParaRPr lang="en-US" sz="1600" dirty="0" smtClean="0"/>
          </a:p>
          <a:p>
            <a:endParaRPr lang="en-US" sz="1600" dirty="0" smtClean="0"/>
          </a:p>
          <a:p>
            <a:pPr>
              <a:buNone/>
            </a:pPr>
            <a:r>
              <a:rPr lang="en-US" sz="1800" dirty="0" smtClean="0">
                <a:latin typeface="Angsana New" pitchFamily="18" charset="-34"/>
                <a:cs typeface="Angsana New" pitchFamily="18" charset="-34"/>
              </a:rPr>
              <a:t>Ref: Michael </a:t>
            </a:r>
            <a:r>
              <a:rPr lang="en-US" sz="1800" dirty="0" err="1" smtClean="0">
                <a:latin typeface="Angsana New" pitchFamily="18" charset="-34"/>
                <a:cs typeface="Angsana New" pitchFamily="18" charset="-34"/>
              </a:rPr>
              <a:t>Vaz</a:t>
            </a:r>
            <a:r>
              <a:rPr lang="en-US" sz="1800" dirty="0" smtClean="0">
                <a:latin typeface="Angsana New" pitchFamily="18" charset="-34"/>
                <a:cs typeface="Angsana New" pitchFamily="18" charset="-34"/>
              </a:rPr>
              <a:t>, </a:t>
            </a:r>
            <a:r>
              <a:rPr lang="en-US" sz="1800" dirty="0" err="1" smtClean="0">
                <a:latin typeface="Angsana New" pitchFamily="18" charset="-34"/>
                <a:cs typeface="Angsana New" pitchFamily="18" charset="-34"/>
              </a:rPr>
              <a:t>Arrora</a:t>
            </a:r>
            <a:r>
              <a:rPr lang="en-US" sz="1800" dirty="0" smtClean="0">
                <a:latin typeface="Angsana New" pitchFamily="18" charset="-34"/>
                <a:cs typeface="Angsana New" pitchFamily="18" charset="-34"/>
              </a:rPr>
              <a:t> </a:t>
            </a:r>
            <a:r>
              <a:rPr lang="en-US" sz="1800" dirty="0" err="1" smtClean="0">
                <a:latin typeface="Angsana New" pitchFamily="18" charset="-34"/>
                <a:cs typeface="Angsana New" pitchFamily="18" charset="-34"/>
              </a:rPr>
              <a:t>Vaz</a:t>
            </a:r>
            <a:r>
              <a:rPr lang="en-US" sz="1800" dirty="0" smtClean="0">
                <a:latin typeface="Angsana New" pitchFamily="18" charset="-34"/>
                <a:cs typeface="Angsana New" pitchFamily="18" charset="-34"/>
              </a:rPr>
              <a:t>, Foundation Course –III, </a:t>
            </a:r>
            <a:r>
              <a:rPr lang="en-US" sz="1800" dirty="0" err="1" smtClean="0">
                <a:latin typeface="Angsana New" pitchFamily="18" charset="-34"/>
                <a:cs typeface="Angsana New" pitchFamily="18" charset="-34"/>
              </a:rPr>
              <a:t>Manan</a:t>
            </a:r>
            <a:r>
              <a:rPr lang="en-US" sz="1800" dirty="0" smtClean="0">
                <a:latin typeface="Angsana New" pitchFamily="18" charset="-34"/>
                <a:cs typeface="Angsana New" pitchFamily="18" charset="-34"/>
              </a:rPr>
              <a:t> </a:t>
            </a:r>
            <a:r>
              <a:rPr lang="en-US" sz="1800" dirty="0" err="1" smtClean="0">
                <a:latin typeface="Angsana New" pitchFamily="18" charset="-34"/>
                <a:cs typeface="Angsana New" pitchFamily="18" charset="-34"/>
              </a:rPr>
              <a:t>Prakashan</a:t>
            </a:r>
            <a:endParaRPr lang="en-US" sz="1800" dirty="0" smtClean="0">
              <a:latin typeface="Angsana New" pitchFamily="18" charset="-34"/>
              <a:cs typeface="Angsana New" pitchFamily="18" charset="-34"/>
            </a:endParaRPr>
          </a:p>
          <a:p>
            <a:endParaRPr lang="en-US" sz="16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Algerian" pitchFamily="82" charset="0"/>
              </a:rPr>
              <a:t>Constitutional and legal provisions</a:t>
            </a:r>
            <a:endParaRPr lang="en-US" b="1" dirty="0">
              <a:solidFill>
                <a:srgbClr val="C00000"/>
              </a:solidFill>
              <a:latin typeface="Algerian" pitchFamily="82" charset="0"/>
            </a:endParaRPr>
          </a:p>
        </p:txBody>
      </p:sp>
      <p:sp>
        <p:nvSpPr>
          <p:cNvPr id="3" name="Content Placeholder 2"/>
          <p:cNvSpPr>
            <a:spLocks noGrp="1"/>
          </p:cNvSpPr>
          <p:nvPr>
            <p:ph sz="quarter" idx="1"/>
          </p:nvPr>
        </p:nvSpPr>
        <p:spPr>
          <a:xfrm>
            <a:off x="301752" y="1527048"/>
            <a:ext cx="8503920" cy="5026152"/>
          </a:xfrm>
        </p:spPr>
        <p:txBody>
          <a:bodyPr>
            <a:normAutofit fontScale="92500" lnSpcReduction="10000"/>
          </a:bodyPr>
          <a:lstStyle/>
          <a:p>
            <a:pPr>
              <a:buNone/>
            </a:pPr>
            <a:r>
              <a:rPr lang="en-US" sz="1600" b="1" dirty="0" smtClean="0">
                <a:solidFill>
                  <a:srgbClr val="7030A0"/>
                </a:solidFill>
                <a:latin typeface="+mj-lt"/>
              </a:rPr>
              <a:t>C</a:t>
            </a:r>
            <a:r>
              <a:rPr lang="en-US" sz="1600" b="1" dirty="0" smtClean="0">
                <a:solidFill>
                  <a:srgbClr val="7030A0"/>
                </a:solidFill>
              </a:rPr>
              <a:t>onstitutional provisions:</a:t>
            </a:r>
          </a:p>
          <a:p>
            <a:r>
              <a:rPr lang="en-US" sz="1600" dirty="0" smtClean="0"/>
              <a:t>Article 41 – directs state to make effective provisions for securing right to work and public assistance in certain cases.</a:t>
            </a:r>
          </a:p>
          <a:p>
            <a:r>
              <a:rPr lang="en-US" sz="1600" dirty="0" smtClean="0"/>
              <a:t>Article 46- Directs state to protect economic interest of the weaker section</a:t>
            </a:r>
          </a:p>
          <a:p>
            <a:pPr>
              <a:buNone/>
            </a:pPr>
            <a:r>
              <a:rPr lang="en-US" sz="1600" b="1" dirty="0" smtClean="0">
                <a:solidFill>
                  <a:srgbClr val="7030A0"/>
                </a:solidFill>
              </a:rPr>
              <a:t>Legal provisions:</a:t>
            </a:r>
          </a:p>
          <a:p>
            <a:r>
              <a:rPr lang="en-US" sz="1600" dirty="0" smtClean="0"/>
              <a:t>Hindu Adoption and Maintenance Act,1956</a:t>
            </a:r>
          </a:p>
          <a:p>
            <a:r>
              <a:rPr lang="en-US" sz="1600" dirty="0" smtClean="0"/>
              <a:t>Muslim Personal law</a:t>
            </a:r>
          </a:p>
          <a:p>
            <a:r>
              <a:rPr lang="en-US" sz="1600" dirty="0" smtClean="0"/>
              <a:t>Christian and </a:t>
            </a:r>
            <a:r>
              <a:rPr lang="en-US" sz="1600" dirty="0" err="1" smtClean="0"/>
              <a:t>Parsi</a:t>
            </a:r>
            <a:r>
              <a:rPr lang="en-US" sz="1600" dirty="0" smtClean="0"/>
              <a:t> law</a:t>
            </a:r>
          </a:p>
          <a:p>
            <a:r>
              <a:rPr lang="en-US" sz="1600" dirty="0" smtClean="0"/>
              <a:t>Code of Criminal Procedure</a:t>
            </a:r>
          </a:p>
          <a:p>
            <a:r>
              <a:rPr lang="en-US" sz="1600" dirty="0" smtClean="0"/>
              <a:t>Maintenance and Welfare of Parents and Senior Citizens Act, 2007</a:t>
            </a:r>
          </a:p>
          <a:p>
            <a:endParaRPr lang="en-US" sz="1600" dirty="0" smtClean="0"/>
          </a:p>
          <a:p>
            <a:pPr marL="0" indent="0">
              <a:buNone/>
            </a:pPr>
            <a:r>
              <a:rPr lang="en-US" sz="1600" dirty="0" smtClean="0"/>
              <a:t>Along with this, various </a:t>
            </a:r>
            <a:r>
              <a:rPr lang="en-US" sz="1600" dirty="0" err="1" smtClean="0"/>
              <a:t>programmes</a:t>
            </a:r>
            <a:r>
              <a:rPr lang="en-US" sz="1600" dirty="0" smtClean="0"/>
              <a:t> are run by the Ministry of Social Justice and Empowerment.</a:t>
            </a:r>
          </a:p>
          <a:p>
            <a:r>
              <a:rPr lang="en-US" sz="1600" dirty="0" err="1" smtClean="0">
                <a:latin typeface="+mj-lt"/>
              </a:rPr>
              <a:t>Rashtriya</a:t>
            </a:r>
            <a:r>
              <a:rPr lang="en-US" sz="1600" dirty="0" smtClean="0">
                <a:latin typeface="+mj-lt"/>
              </a:rPr>
              <a:t> </a:t>
            </a:r>
            <a:r>
              <a:rPr lang="en-US" sz="1600" dirty="0" err="1" smtClean="0">
                <a:latin typeface="+mj-lt"/>
              </a:rPr>
              <a:t>Vayoshri</a:t>
            </a:r>
            <a:r>
              <a:rPr lang="en-US" sz="1600" dirty="0" smtClean="0">
                <a:latin typeface="+mj-lt"/>
              </a:rPr>
              <a:t> </a:t>
            </a:r>
            <a:r>
              <a:rPr lang="en-US" sz="1600" dirty="0" err="1" smtClean="0">
                <a:latin typeface="+mj-lt"/>
              </a:rPr>
              <a:t>Yojana</a:t>
            </a:r>
            <a:endParaRPr lang="en-US" sz="1600" dirty="0" smtClean="0">
              <a:latin typeface="+mj-lt"/>
            </a:endParaRPr>
          </a:p>
          <a:p>
            <a:r>
              <a:rPr lang="en-US" sz="1600" dirty="0" smtClean="0">
                <a:latin typeface="+mj-lt"/>
              </a:rPr>
              <a:t>National Old Age Pension Scheme</a:t>
            </a:r>
          </a:p>
          <a:p>
            <a:r>
              <a:rPr lang="en-US" sz="1600" dirty="0" smtClean="0">
                <a:latin typeface="+mj-lt"/>
              </a:rPr>
              <a:t>The </a:t>
            </a:r>
            <a:r>
              <a:rPr lang="en-US" sz="1600" dirty="0" err="1" smtClean="0">
                <a:latin typeface="+mj-lt"/>
              </a:rPr>
              <a:t>Pradhan</a:t>
            </a:r>
            <a:r>
              <a:rPr lang="en-US" sz="1600" dirty="0" smtClean="0">
                <a:latin typeface="+mj-lt"/>
              </a:rPr>
              <a:t> </a:t>
            </a:r>
            <a:r>
              <a:rPr lang="en-US" sz="1600" dirty="0" err="1" smtClean="0">
                <a:latin typeface="+mj-lt"/>
              </a:rPr>
              <a:t>Mantri</a:t>
            </a:r>
            <a:r>
              <a:rPr lang="en-US" sz="1600" dirty="0" smtClean="0">
                <a:latin typeface="+mj-lt"/>
              </a:rPr>
              <a:t> </a:t>
            </a:r>
            <a:r>
              <a:rPr lang="en-US" sz="1600" dirty="0" err="1" smtClean="0">
                <a:latin typeface="+mj-lt"/>
              </a:rPr>
              <a:t>Vaya</a:t>
            </a:r>
            <a:r>
              <a:rPr lang="en-US" sz="1600" dirty="0" smtClean="0">
                <a:latin typeface="+mj-lt"/>
              </a:rPr>
              <a:t> </a:t>
            </a:r>
            <a:r>
              <a:rPr lang="en-US" sz="1600" dirty="0" err="1" smtClean="0">
                <a:latin typeface="+mj-lt"/>
              </a:rPr>
              <a:t>Vandana</a:t>
            </a:r>
            <a:r>
              <a:rPr lang="en-US" sz="1600" dirty="0" smtClean="0">
                <a:latin typeface="+mj-lt"/>
              </a:rPr>
              <a:t> </a:t>
            </a:r>
            <a:r>
              <a:rPr lang="en-US" sz="1600" dirty="0" err="1" smtClean="0">
                <a:latin typeface="+mj-lt"/>
              </a:rPr>
              <a:t>Yojana</a:t>
            </a:r>
            <a:endParaRPr lang="en-US" sz="1600" dirty="0" smtClean="0">
              <a:latin typeface="+mj-lt"/>
            </a:endParaRPr>
          </a:p>
          <a:p>
            <a:r>
              <a:rPr lang="en-US" sz="1600" dirty="0" smtClean="0">
                <a:latin typeface="+mj-lt"/>
              </a:rPr>
              <a:t>National </a:t>
            </a:r>
            <a:r>
              <a:rPr lang="en-US" sz="1600" dirty="0" err="1" smtClean="0">
                <a:latin typeface="+mj-lt"/>
              </a:rPr>
              <a:t>Programme</a:t>
            </a:r>
            <a:r>
              <a:rPr lang="en-US" sz="1600" dirty="0" smtClean="0">
                <a:latin typeface="+mj-lt"/>
              </a:rPr>
              <a:t> for the Health Care of Elderly </a:t>
            </a:r>
          </a:p>
          <a:p>
            <a:r>
              <a:rPr lang="en-US" sz="1600" dirty="0" smtClean="0">
                <a:latin typeface="+mj-lt"/>
              </a:rPr>
              <a:t>Ministry of Finance- 4 New tax benefits from the financial year 2018-19</a:t>
            </a:r>
          </a:p>
          <a:p>
            <a:endParaRPr lang="en-US" sz="1600" dirty="0" smtClean="0">
              <a:latin typeface="+mj-lt"/>
            </a:endParaRPr>
          </a:p>
          <a:p>
            <a:pPr>
              <a:buNone/>
            </a:pPr>
            <a:r>
              <a:rPr lang="en-US" sz="1600" dirty="0" smtClean="0">
                <a:latin typeface="Angsana New" pitchFamily="18" charset="-34"/>
                <a:cs typeface="Angsana New" pitchFamily="18" charset="-34"/>
              </a:rPr>
              <a:t>Ref: Michael </a:t>
            </a:r>
            <a:r>
              <a:rPr lang="en-US" sz="1600" dirty="0" err="1" smtClean="0">
                <a:latin typeface="Angsana New" pitchFamily="18" charset="-34"/>
                <a:cs typeface="Angsana New" pitchFamily="18" charset="-34"/>
              </a:rPr>
              <a:t>Vaz</a:t>
            </a:r>
            <a:r>
              <a:rPr lang="en-US" sz="1600" dirty="0" smtClean="0">
                <a:latin typeface="Angsana New" pitchFamily="18" charset="-34"/>
                <a:cs typeface="Angsana New" pitchFamily="18" charset="-34"/>
              </a:rPr>
              <a:t>, </a:t>
            </a:r>
            <a:r>
              <a:rPr lang="en-US" sz="1600" dirty="0" err="1" smtClean="0">
                <a:latin typeface="Angsana New" pitchFamily="18" charset="-34"/>
                <a:cs typeface="Angsana New" pitchFamily="18" charset="-34"/>
              </a:rPr>
              <a:t>Arrora</a:t>
            </a:r>
            <a:r>
              <a:rPr lang="en-US" sz="1600" dirty="0" smtClean="0">
                <a:latin typeface="Angsana New" pitchFamily="18" charset="-34"/>
                <a:cs typeface="Angsana New" pitchFamily="18" charset="-34"/>
              </a:rPr>
              <a:t> </a:t>
            </a:r>
            <a:r>
              <a:rPr lang="en-US" sz="1600" dirty="0" err="1" smtClean="0">
                <a:latin typeface="Angsana New" pitchFamily="18" charset="-34"/>
                <a:cs typeface="Angsana New" pitchFamily="18" charset="-34"/>
              </a:rPr>
              <a:t>Vaz</a:t>
            </a:r>
            <a:r>
              <a:rPr lang="en-US" sz="1600" dirty="0" smtClean="0">
                <a:latin typeface="Angsana New" pitchFamily="18" charset="-34"/>
                <a:cs typeface="Angsana New" pitchFamily="18" charset="-34"/>
              </a:rPr>
              <a:t>, Foundation Course –III, </a:t>
            </a:r>
            <a:r>
              <a:rPr lang="en-US" sz="1600" dirty="0" err="1" smtClean="0">
                <a:latin typeface="Angsana New" pitchFamily="18" charset="-34"/>
                <a:cs typeface="Angsana New" pitchFamily="18" charset="-34"/>
              </a:rPr>
              <a:t>Manan</a:t>
            </a:r>
            <a:r>
              <a:rPr lang="en-US" sz="1600" dirty="0" smtClean="0">
                <a:latin typeface="Angsana New" pitchFamily="18" charset="-34"/>
                <a:cs typeface="Angsana New" pitchFamily="18" charset="-34"/>
              </a:rPr>
              <a:t> </a:t>
            </a:r>
            <a:r>
              <a:rPr lang="en-US" sz="1600" dirty="0" err="1" smtClean="0">
                <a:latin typeface="Angsana New" pitchFamily="18" charset="-34"/>
                <a:cs typeface="Angsana New" pitchFamily="18" charset="-34"/>
              </a:rPr>
              <a:t>Prakashan</a:t>
            </a:r>
            <a:endParaRPr lang="en-US" sz="1600" dirty="0" smtClean="0">
              <a:latin typeface="Angsana New" pitchFamily="18" charset="-34"/>
              <a:cs typeface="Angsana New" pitchFamily="18" charset="-34"/>
            </a:endParaRPr>
          </a:p>
          <a:p>
            <a:endParaRPr lang="en-US" sz="1600" dirty="0">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7" name="Picture 3" descr="C:\Users\USER\Desktop\page 2 1.jpg"/>
          <p:cNvPicPr>
            <a:picLocks noGrp="1" noChangeAspect="1" noChangeArrowheads="1"/>
          </p:cNvPicPr>
          <p:nvPr>
            <p:ph sz="quarter" idx="1"/>
          </p:nvPr>
        </p:nvPicPr>
        <p:blipFill>
          <a:blip r:embed="rId2" cstate="print"/>
          <a:srcRect/>
          <a:stretch>
            <a:fillRect/>
          </a:stretch>
        </p:blipFill>
        <p:spPr bwMode="auto">
          <a:xfrm>
            <a:off x="1447800" y="0"/>
            <a:ext cx="6553199" cy="65532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590800"/>
            <a:ext cx="8534400" cy="990600"/>
          </a:xfrm>
        </p:spPr>
        <p:txBody>
          <a:bodyPr>
            <a:normAutofit/>
          </a:bodyPr>
          <a:lstStyle/>
          <a:p>
            <a:r>
              <a:rPr lang="en-US" sz="4400" b="1" dirty="0" err="1" smtClean="0">
                <a:solidFill>
                  <a:srgbClr val="C00000"/>
                </a:solidFill>
                <a:latin typeface="Algerian" pitchFamily="82" charset="0"/>
              </a:rPr>
              <a:t>Redressal</a:t>
            </a:r>
            <a:r>
              <a:rPr lang="en-US" sz="4400" b="1" dirty="0" smtClean="0">
                <a:solidFill>
                  <a:srgbClr val="C00000"/>
                </a:solidFill>
                <a:latin typeface="Algerian" pitchFamily="82" charset="0"/>
              </a:rPr>
              <a:t> mechanism</a:t>
            </a:r>
            <a:endParaRPr lang="en-US" sz="4400" b="1" dirty="0">
              <a:solidFill>
                <a:srgbClr val="C00000"/>
              </a:solidFill>
              <a:latin typeface="Algerian" pitchFamily="82"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C00000"/>
                </a:solidFill>
                <a:latin typeface="Algerian" pitchFamily="82" charset="0"/>
              </a:rPr>
              <a:t>National human rights commission </a:t>
            </a:r>
            <a:endParaRPr lang="en-US" sz="3200" b="1" dirty="0">
              <a:solidFill>
                <a:srgbClr val="C00000"/>
              </a:solidFill>
              <a:latin typeface="Algerian" pitchFamily="82" charset="0"/>
            </a:endParaRPr>
          </a:p>
        </p:txBody>
      </p:sp>
      <p:sp>
        <p:nvSpPr>
          <p:cNvPr id="3" name="Content Placeholder 2"/>
          <p:cNvSpPr>
            <a:spLocks noGrp="1"/>
          </p:cNvSpPr>
          <p:nvPr>
            <p:ph sz="quarter" idx="1"/>
          </p:nvPr>
        </p:nvSpPr>
        <p:spPr/>
        <p:txBody>
          <a:bodyPr>
            <a:normAutofit lnSpcReduction="10000"/>
          </a:bodyPr>
          <a:lstStyle/>
          <a:p>
            <a:pPr algn="just"/>
            <a:r>
              <a:rPr lang="en-US" sz="1600" dirty="0" smtClean="0"/>
              <a:t>The Government of India passes the Protection of Human Rights Act in 1993.  This act recommended setting up of a National Human Rights Commission along with State Commissions in States and Human Rights Courts.</a:t>
            </a:r>
          </a:p>
          <a:p>
            <a:pPr algn="just"/>
            <a:r>
              <a:rPr lang="en-US" sz="1600" dirty="0" smtClean="0"/>
              <a:t>Composition:</a:t>
            </a:r>
          </a:p>
          <a:p>
            <a:pPr algn="just">
              <a:buNone/>
            </a:pPr>
            <a:r>
              <a:rPr lang="en-US" sz="1600" dirty="0" smtClean="0"/>
              <a:t>       The commission shall consists of:</a:t>
            </a:r>
          </a:p>
          <a:p>
            <a:pPr algn="just"/>
            <a:r>
              <a:rPr lang="en-US" sz="1600" dirty="0" smtClean="0"/>
              <a:t>A Chairperson, who has been a Chief Justice of the Supreme Court.</a:t>
            </a:r>
          </a:p>
          <a:p>
            <a:pPr algn="just"/>
            <a:r>
              <a:rPr lang="en-US" sz="1600" dirty="0" smtClean="0"/>
              <a:t>One member who is, or has been, a Judge of the Supreme Court.</a:t>
            </a:r>
          </a:p>
          <a:p>
            <a:pPr algn="just"/>
            <a:r>
              <a:rPr lang="en-US" sz="1600" dirty="0" smtClean="0"/>
              <a:t>One member who is, or has been, the Chief Justice of a High Court</a:t>
            </a:r>
          </a:p>
          <a:p>
            <a:pPr algn="just"/>
            <a:r>
              <a:rPr lang="en-US" sz="1600" dirty="0" smtClean="0"/>
              <a:t>Two Members, to be appointed from amongst persons having knowledge of, or practical experience in, matters relating to human rights</a:t>
            </a:r>
          </a:p>
          <a:p>
            <a:pPr algn="just"/>
            <a:r>
              <a:rPr lang="en-US" sz="1600" dirty="0" smtClean="0"/>
              <a:t>In addition, the Chairpersons of National Commissions viz., National Commission of Scheduled Caste, National Commission of Scheduled Tribes, National Commission for Women, National Commission for Minorities, National Commission for Backward classes, National Commission for Protection of Child Rights; and the Chief Commissioners for Persons with Disabilities  serve as ex officio members.</a:t>
            </a:r>
          </a:p>
          <a:p>
            <a:pPr algn="just"/>
            <a:endParaRPr lang="en-US" sz="1600" dirty="0" smtClean="0"/>
          </a:p>
          <a:p>
            <a:pPr algn="just"/>
            <a:r>
              <a:rPr lang="en-US" sz="1600" dirty="0" smtClean="0">
                <a:latin typeface="Angsana New" pitchFamily="18" charset="-34"/>
                <a:cs typeface="Angsana New" pitchFamily="18" charset="-34"/>
              </a:rPr>
              <a:t>Ref: Michael </a:t>
            </a:r>
            <a:r>
              <a:rPr lang="en-US" sz="1600" dirty="0" err="1" smtClean="0">
                <a:latin typeface="Angsana New" pitchFamily="18" charset="-34"/>
                <a:cs typeface="Angsana New" pitchFamily="18" charset="-34"/>
              </a:rPr>
              <a:t>Vaz</a:t>
            </a:r>
            <a:r>
              <a:rPr lang="en-US" sz="1600" dirty="0" smtClean="0">
                <a:latin typeface="Angsana New" pitchFamily="18" charset="-34"/>
                <a:cs typeface="Angsana New" pitchFamily="18" charset="-34"/>
              </a:rPr>
              <a:t>, </a:t>
            </a:r>
            <a:r>
              <a:rPr lang="en-US" sz="1600" dirty="0" err="1" smtClean="0">
                <a:latin typeface="Angsana New" pitchFamily="18" charset="-34"/>
                <a:cs typeface="Angsana New" pitchFamily="18" charset="-34"/>
              </a:rPr>
              <a:t>Arrora</a:t>
            </a:r>
            <a:r>
              <a:rPr lang="en-US" sz="1600" dirty="0" smtClean="0">
                <a:latin typeface="Angsana New" pitchFamily="18" charset="-34"/>
                <a:cs typeface="Angsana New" pitchFamily="18" charset="-34"/>
              </a:rPr>
              <a:t> </a:t>
            </a:r>
            <a:r>
              <a:rPr lang="en-US" sz="1600" dirty="0" err="1" smtClean="0">
                <a:latin typeface="Angsana New" pitchFamily="18" charset="-34"/>
                <a:cs typeface="Angsana New" pitchFamily="18" charset="-34"/>
              </a:rPr>
              <a:t>Vaz</a:t>
            </a:r>
            <a:r>
              <a:rPr lang="en-US" sz="1600" dirty="0" smtClean="0">
                <a:latin typeface="Angsana New" pitchFamily="18" charset="-34"/>
                <a:cs typeface="Angsana New" pitchFamily="18" charset="-34"/>
              </a:rPr>
              <a:t>, Foundation Course –III, </a:t>
            </a:r>
            <a:r>
              <a:rPr lang="en-US" sz="1600" dirty="0" err="1" smtClean="0">
                <a:latin typeface="Angsana New" pitchFamily="18" charset="-34"/>
                <a:cs typeface="Angsana New" pitchFamily="18" charset="-34"/>
              </a:rPr>
              <a:t>Manan</a:t>
            </a:r>
            <a:r>
              <a:rPr lang="en-US" sz="1600" dirty="0" smtClean="0">
                <a:latin typeface="Angsana New" pitchFamily="18" charset="-34"/>
                <a:cs typeface="Angsana New" pitchFamily="18" charset="-34"/>
              </a:rPr>
              <a:t> </a:t>
            </a:r>
            <a:r>
              <a:rPr lang="en-US" sz="1600" dirty="0" err="1" smtClean="0">
                <a:latin typeface="Angsana New" pitchFamily="18" charset="-34"/>
                <a:cs typeface="Angsana New" pitchFamily="18" charset="-34"/>
              </a:rPr>
              <a:t>Prakashan</a:t>
            </a:r>
            <a:endParaRPr lang="en-US" sz="1600" dirty="0" smtClean="0">
              <a:latin typeface="Angsana New" pitchFamily="18" charset="-34"/>
              <a:cs typeface="Angsana New" pitchFamily="18" charset="-34"/>
            </a:endParaRPr>
          </a:p>
          <a:p>
            <a:pPr algn="just"/>
            <a:endParaRPr lang="en-US" sz="1600" dirty="0" smtClean="0"/>
          </a:p>
          <a:p>
            <a:pPr algn="just">
              <a:buNone/>
            </a:pPr>
            <a:endParaRPr lang="en-US" sz="16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371600"/>
            <a:ext cx="8503920" cy="4727448"/>
          </a:xfrm>
        </p:spPr>
        <p:txBody>
          <a:bodyPr>
            <a:normAutofit/>
          </a:bodyPr>
          <a:lstStyle/>
          <a:p>
            <a:r>
              <a:rPr lang="en-US" sz="1600" dirty="0" smtClean="0"/>
              <a:t>There should be a Secretary- General who shall be the Chief Executive Officer of the Commission.</a:t>
            </a:r>
          </a:p>
          <a:p>
            <a:r>
              <a:rPr lang="en-US" sz="1600" dirty="0" smtClean="0"/>
              <a:t>The headquarters of the commission shall be at Delhi.</a:t>
            </a:r>
          </a:p>
          <a:p>
            <a:r>
              <a:rPr lang="en-US" sz="1600" dirty="0" smtClean="0"/>
              <a:t>The functions of Commission are as follows:</a:t>
            </a:r>
          </a:p>
          <a:p>
            <a:pPr algn="just">
              <a:buFont typeface="Wingdings" pitchFamily="2" charset="2"/>
              <a:buChar char="Ø"/>
            </a:pPr>
            <a:r>
              <a:rPr lang="en-US" sz="1600" dirty="0" smtClean="0"/>
              <a:t>Proactively or reactively inquire into violations of human rights by government of India or negligence of such violation by a public servant.</a:t>
            </a:r>
          </a:p>
          <a:p>
            <a:pPr algn="just">
              <a:buFont typeface="Wingdings" pitchFamily="2" charset="2"/>
              <a:buChar char="Ø"/>
            </a:pPr>
            <a:r>
              <a:rPr lang="en-US" sz="1600" dirty="0" smtClean="0"/>
              <a:t>Intervene in any proceedings involving allegation of violation of human rights pending before a court.</a:t>
            </a:r>
          </a:p>
          <a:p>
            <a:pPr algn="just">
              <a:buFont typeface="Wingdings" pitchFamily="2" charset="2"/>
              <a:buChar char="Ø"/>
            </a:pPr>
            <a:r>
              <a:rPr lang="en-US" sz="1600" dirty="0" smtClean="0"/>
              <a:t>Review the safeguards for the protection of human rights and recommend measures for their effective implementation.</a:t>
            </a:r>
          </a:p>
          <a:p>
            <a:pPr algn="just">
              <a:buFont typeface="Wingdings" pitchFamily="2" charset="2"/>
              <a:buChar char="Ø"/>
            </a:pPr>
            <a:r>
              <a:rPr lang="en-US" sz="1600" dirty="0" smtClean="0"/>
              <a:t>Review the factors, including acts of terrorism that inhibit the enjoyment of human rights and recommend appropriate remedial measures</a:t>
            </a:r>
          </a:p>
          <a:p>
            <a:pPr algn="just">
              <a:buFont typeface="Wingdings" pitchFamily="2" charset="2"/>
              <a:buChar char="Ø"/>
            </a:pPr>
            <a:r>
              <a:rPr lang="en-US" sz="1600" dirty="0" smtClean="0"/>
              <a:t>To study treaties and other international instruments on human rights and make recommendations for their effective implementation.</a:t>
            </a:r>
          </a:p>
          <a:p>
            <a:pPr algn="just">
              <a:buFont typeface="Wingdings" pitchFamily="2" charset="2"/>
              <a:buChar char="Ø"/>
            </a:pPr>
            <a:r>
              <a:rPr lang="en-US" sz="1600" dirty="0" smtClean="0"/>
              <a:t>To undertake and promote research in the field of human rights.</a:t>
            </a:r>
          </a:p>
          <a:p>
            <a:pPr algn="just">
              <a:buFont typeface="Wingdings" pitchFamily="2" charset="2"/>
              <a:buChar char="Ø"/>
            </a:pPr>
            <a:endParaRPr lang="en-US" sz="1600" dirty="0" smtClean="0"/>
          </a:p>
          <a:p>
            <a:pPr algn="just">
              <a:buFont typeface="Wingdings" pitchFamily="2" charset="2"/>
              <a:buChar char="Ø"/>
            </a:pPr>
            <a:r>
              <a:rPr lang="en-US" sz="1600" dirty="0" smtClean="0">
                <a:latin typeface="Angsana New" pitchFamily="18" charset="-34"/>
                <a:cs typeface="Angsana New" pitchFamily="18" charset="-34"/>
              </a:rPr>
              <a:t>Ref: Michael </a:t>
            </a:r>
            <a:r>
              <a:rPr lang="en-US" sz="1600" dirty="0" err="1" smtClean="0">
                <a:latin typeface="Angsana New" pitchFamily="18" charset="-34"/>
                <a:cs typeface="Angsana New" pitchFamily="18" charset="-34"/>
              </a:rPr>
              <a:t>Vaz</a:t>
            </a:r>
            <a:r>
              <a:rPr lang="en-US" sz="1600" dirty="0" smtClean="0">
                <a:latin typeface="Angsana New" pitchFamily="18" charset="-34"/>
                <a:cs typeface="Angsana New" pitchFamily="18" charset="-34"/>
              </a:rPr>
              <a:t>, </a:t>
            </a:r>
            <a:r>
              <a:rPr lang="en-US" sz="1600" dirty="0" err="1" smtClean="0">
                <a:latin typeface="Angsana New" pitchFamily="18" charset="-34"/>
                <a:cs typeface="Angsana New" pitchFamily="18" charset="-34"/>
              </a:rPr>
              <a:t>Arrora</a:t>
            </a:r>
            <a:r>
              <a:rPr lang="en-US" sz="1600" dirty="0" smtClean="0">
                <a:latin typeface="Angsana New" pitchFamily="18" charset="-34"/>
                <a:cs typeface="Angsana New" pitchFamily="18" charset="-34"/>
              </a:rPr>
              <a:t> </a:t>
            </a:r>
            <a:r>
              <a:rPr lang="en-US" sz="1600" dirty="0" err="1" smtClean="0">
                <a:latin typeface="Angsana New" pitchFamily="18" charset="-34"/>
                <a:cs typeface="Angsana New" pitchFamily="18" charset="-34"/>
              </a:rPr>
              <a:t>Vaz</a:t>
            </a:r>
            <a:r>
              <a:rPr lang="en-US" sz="1600" dirty="0" smtClean="0">
                <a:latin typeface="Angsana New" pitchFamily="18" charset="-34"/>
                <a:cs typeface="Angsana New" pitchFamily="18" charset="-34"/>
              </a:rPr>
              <a:t>, Foundation Course –III, </a:t>
            </a:r>
            <a:r>
              <a:rPr lang="en-US" sz="1600" dirty="0" err="1" smtClean="0">
                <a:latin typeface="Angsana New" pitchFamily="18" charset="-34"/>
                <a:cs typeface="Angsana New" pitchFamily="18" charset="-34"/>
              </a:rPr>
              <a:t>Manan</a:t>
            </a:r>
            <a:r>
              <a:rPr lang="en-US" sz="1600" dirty="0" smtClean="0">
                <a:latin typeface="Angsana New" pitchFamily="18" charset="-34"/>
                <a:cs typeface="Angsana New" pitchFamily="18" charset="-34"/>
              </a:rPr>
              <a:t> </a:t>
            </a:r>
            <a:r>
              <a:rPr lang="en-US" sz="1600" dirty="0" err="1" smtClean="0">
                <a:latin typeface="Angsana New" pitchFamily="18" charset="-34"/>
                <a:cs typeface="Angsana New" pitchFamily="18" charset="-34"/>
              </a:rPr>
              <a:t>Prakashan</a:t>
            </a:r>
            <a:endParaRPr lang="en-US" sz="1600" dirty="0" smtClean="0">
              <a:latin typeface="Angsana New" pitchFamily="18" charset="-34"/>
              <a:cs typeface="Angsana New" pitchFamily="18" charset="-34"/>
            </a:endParaRPr>
          </a:p>
          <a:p>
            <a:pPr algn="just">
              <a:buFont typeface="Wingdings" pitchFamily="2" charset="2"/>
              <a:buChar char="Ø"/>
            </a:pPr>
            <a:endParaRPr lang="en-US" sz="1600" dirty="0" smtClean="0"/>
          </a:p>
          <a:p>
            <a:pPr algn="just">
              <a:buFont typeface="Wingdings" pitchFamily="2" charset="2"/>
              <a:buChar char="Ø"/>
            </a:pPr>
            <a:endParaRPr lang="en-US" sz="1600" dirty="0" smtClean="0"/>
          </a:p>
          <a:p>
            <a:endParaRPr lang="en-US" sz="1600" dirty="0" smtClean="0"/>
          </a:p>
          <a:p>
            <a:pPr>
              <a:buFont typeface="Wingdings" pitchFamily="2" charset="2"/>
              <a:buChar char="Ø"/>
            </a:pPr>
            <a:endParaRPr lang="en-US" sz="16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613648" cy="4572000"/>
          </a:xfrm>
        </p:spPr>
        <p:txBody>
          <a:bodyPr>
            <a:normAutofit lnSpcReduction="10000"/>
          </a:bodyPr>
          <a:lstStyle/>
          <a:p>
            <a:pPr algn="just"/>
            <a:r>
              <a:rPr lang="en-US" sz="1600" dirty="0" smtClean="0"/>
              <a:t>To undertake and promote research in the field of human rights</a:t>
            </a:r>
          </a:p>
          <a:p>
            <a:pPr algn="just"/>
            <a:r>
              <a:rPr lang="en-US" sz="1600" dirty="0" smtClean="0"/>
              <a:t>To visit jails under the control of the state government and study the condition of inmates</a:t>
            </a:r>
          </a:p>
          <a:p>
            <a:pPr algn="just"/>
            <a:r>
              <a:rPr lang="en-US" sz="1600" dirty="0" smtClean="0"/>
              <a:t>Spread human rights literacy among various sections of society and promote awareness of the safeguards available for the protection of these rights through publications, the media, seminars and other available means</a:t>
            </a:r>
          </a:p>
          <a:p>
            <a:pPr algn="just"/>
            <a:r>
              <a:rPr lang="en-US" sz="1600" dirty="0" smtClean="0"/>
              <a:t>Encourage the efforts of NGOs and institutions working in the field of human rights.</a:t>
            </a:r>
          </a:p>
          <a:p>
            <a:pPr algn="just"/>
            <a:r>
              <a:rPr lang="en-US" sz="1600" dirty="0" smtClean="0"/>
              <a:t>Other functions necessary for the protection of human rights.</a:t>
            </a:r>
          </a:p>
          <a:p>
            <a:pPr algn="just"/>
            <a:r>
              <a:rPr lang="en-US" sz="1600" dirty="0" smtClean="0"/>
              <a:t>Requisitioning any public record or copy thereof from any court or office.</a:t>
            </a:r>
          </a:p>
          <a:p>
            <a:pPr algn="just"/>
            <a:r>
              <a:rPr lang="en-US" sz="1600" dirty="0" smtClean="0"/>
              <a:t>The State Human Rights Commission are operating in all the states under the same act and exercising their powers assigned in respect of promoting and protecting human rights.</a:t>
            </a:r>
          </a:p>
          <a:p>
            <a:pPr algn="just"/>
            <a:endParaRPr lang="en-US" sz="1600" dirty="0" smtClean="0"/>
          </a:p>
          <a:p>
            <a:pPr algn="just"/>
            <a:endParaRPr lang="en-US" sz="1600" dirty="0" smtClean="0"/>
          </a:p>
          <a:p>
            <a:pPr algn="just"/>
            <a:endParaRPr lang="en-US" sz="1600" dirty="0" smtClean="0"/>
          </a:p>
          <a:p>
            <a:pPr algn="just"/>
            <a:endParaRPr lang="en-US" sz="1600" dirty="0" smtClean="0"/>
          </a:p>
          <a:p>
            <a:pPr algn="just"/>
            <a:endParaRPr lang="en-US" sz="1600" dirty="0" smtClean="0"/>
          </a:p>
          <a:p>
            <a:pPr algn="just"/>
            <a:r>
              <a:rPr lang="en-US" sz="1600" dirty="0" smtClean="0">
                <a:latin typeface="Angsana New" pitchFamily="18" charset="-34"/>
                <a:cs typeface="Angsana New" pitchFamily="18" charset="-34"/>
              </a:rPr>
              <a:t>Ref: Michael </a:t>
            </a:r>
            <a:r>
              <a:rPr lang="en-US" sz="1600" dirty="0" err="1" smtClean="0">
                <a:latin typeface="Angsana New" pitchFamily="18" charset="-34"/>
                <a:cs typeface="Angsana New" pitchFamily="18" charset="-34"/>
              </a:rPr>
              <a:t>Vaz</a:t>
            </a:r>
            <a:r>
              <a:rPr lang="en-US" sz="1600" dirty="0" smtClean="0">
                <a:latin typeface="Angsana New" pitchFamily="18" charset="-34"/>
                <a:cs typeface="Angsana New" pitchFamily="18" charset="-34"/>
              </a:rPr>
              <a:t>, </a:t>
            </a:r>
            <a:r>
              <a:rPr lang="en-US" sz="1600" dirty="0" err="1" smtClean="0">
                <a:latin typeface="Angsana New" pitchFamily="18" charset="-34"/>
                <a:cs typeface="Angsana New" pitchFamily="18" charset="-34"/>
              </a:rPr>
              <a:t>Arrora</a:t>
            </a:r>
            <a:r>
              <a:rPr lang="en-US" sz="1600" dirty="0" smtClean="0">
                <a:latin typeface="Angsana New" pitchFamily="18" charset="-34"/>
                <a:cs typeface="Angsana New" pitchFamily="18" charset="-34"/>
              </a:rPr>
              <a:t> </a:t>
            </a:r>
            <a:r>
              <a:rPr lang="en-US" sz="1600" dirty="0" err="1" smtClean="0">
                <a:latin typeface="Angsana New" pitchFamily="18" charset="-34"/>
                <a:cs typeface="Angsana New" pitchFamily="18" charset="-34"/>
              </a:rPr>
              <a:t>Vaz</a:t>
            </a:r>
            <a:r>
              <a:rPr lang="en-US" sz="1600" dirty="0" smtClean="0">
                <a:latin typeface="Angsana New" pitchFamily="18" charset="-34"/>
                <a:cs typeface="Angsana New" pitchFamily="18" charset="-34"/>
              </a:rPr>
              <a:t>, Foundation Course –III, </a:t>
            </a:r>
            <a:r>
              <a:rPr lang="en-US" sz="1600" dirty="0" err="1" smtClean="0">
                <a:latin typeface="Angsana New" pitchFamily="18" charset="-34"/>
                <a:cs typeface="Angsana New" pitchFamily="18" charset="-34"/>
              </a:rPr>
              <a:t>Manan</a:t>
            </a:r>
            <a:r>
              <a:rPr lang="en-US" sz="1600" dirty="0" smtClean="0">
                <a:latin typeface="Angsana New" pitchFamily="18" charset="-34"/>
                <a:cs typeface="Angsana New" pitchFamily="18" charset="-34"/>
              </a:rPr>
              <a:t> </a:t>
            </a:r>
            <a:r>
              <a:rPr lang="en-US" sz="1600" dirty="0" err="1" smtClean="0">
                <a:latin typeface="Angsana New" pitchFamily="18" charset="-34"/>
                <a:cs typeface="Angsana New" pitchFamily="18" charset="-34"/>
              </a:rPr>
              <a:t>Prakashan</a:t>
            </a:r>
            <a:endParaRPr lang="en-US" sz="1600" dirty="0" smtClean="0">
              <a:latin typeface="Angsana New" pitchFamily="18" charset="-34"/>
              <a:cs typeface="Angsana New" pitchFamily="18" charset="-34"/>
            </a:endParaRPr>
          </a:p>
          <a:p>
            <a:pPr algn="just"/>
            <a:endParaRPr lang="en-US" sz="1600" dirty="0" smtClean="0"/>
          </a:p>
          <a:p>
            <a:pPr algn="just"/>
            <a:endParaRPr lang="en-US" sz="16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solidFill>
                  <a:srgbClr val="C00000"/>
                </a:solidFill>
                <a:latin typeface="Algerian" pitchFamily="82" charset="0"/>
              </a:rPr>
              <a:t>National commission for scheduled castes</a:t>
            </a:r>
            <a:endParaRPr lang="en-US" sz="3200" dirty="0"/>
          </a:p>
        </p:txBody>
      </p:sp>
      <p:sp>
        <p:nvSpPr>
          <p:cNvPr id="3" name="Content Placeholder 2"/>
          <p:cNvSpPr>
            <a:spLocks noGrp="1"/>
          </p:cNvSpPr>
          <p:nvPr>
            <p:ph sz="quarter" idx="1"/>
          </p:nvPr>
        </p:nvSpPr>
        <p:spPr>
          <a:xfrm>
            <a:off x="301752" y="1527048"/>
            <a:ext cx="8461248" cy="5026152"/>
          </a:xfrm>
        </p:spPr>
        <p:txBody>
          <a:bodyPr>
            <a:normAutofit/>
          </a:bodyPr>
          <a:lstStyle/>
          <a:p>
            <a:pPr algn="just"/>
            <a:r>
              <a:rPr lang="en-US" sz="1600" dirty="0" smtClean="0"/>
              <a:t>The statutory National Commission for Scheduled castes and scheduled tribes came into being, upon passing of the constitution in March 1990. The first commission was constituted in 1992. Amendment was done in 2003 and National Commission for scheduled caste and tribes has been replaced by:</a:t>
            </a:r>
          </a:p>
          <a:p>
            <a:pPr algn="just"/>
            <a:r>
              <a:rPr lang="en-US" sz="1600" dirty="0" smtClean="0"/>
              <a:t>National Commission for scheduled caste</a:t>
            </a:r>
          </a:p>
          <a:p>
            <a:pPr algn="just"/>
            <a:r>
              <a:rPr lang="en-US" sz="1600" dirty="0" smtClean="0"/>
              <a:t>National Commission for scheduled tribes.</a:t>
            </a:r>
          </a:p>
          <a:p>
            <a:pPr algn="just">
              <a:buNone/>
            </a:pPr>
            <a:r>
              <a:rPr lang="en-US" sz="1800" b="1" dirty="0" smtClean="0"/>
              <a:t>Composition:</a:t>
            </a:r>
          </a:p>
          <a:p>
            <a:pPr algn="just"/>
            <a:r>
              <a:rPr lang="en-US" sz="1800" dirty="0" smtClean="0"/>
              <a:t>The commission consists of a chairman, vice-chairman and </a:t>
            </a:r>
            <a:r>
              <a:rPr lang="en-US" sz="1800" b="1" dirty="0" smtClean="0"/>
              <a:t>five other</a:t>
            </a:r>
            <a:r>
              <a:rPr lang="en-US" sz="1800" dirty="0" smtClean="0"/>
              <a:t> members. </a:t>
            </a:r>
          </a:p>
          <a:p>
            <a:pPr algn="just"/>
            <a:r>
              <a:rPr lang="en-US" sz="1800" dirty="0" smtClean="0"/>
              <a:t>The chairman, vice-chairman and members of the commission are appointed by the President. </a:t>
            </a:r>
          </a:p>
          <a:p>
            <a:pPr algn="just"/>
            <a:r>
              <a:rPr lang="en-US" sz="1800" dirty="0" smtClean="0"/>
              <a:t>The conditions of service and tenure of the members of commission shall be such as the presidents may by rule determine.</a:t>
            </a:r>
            <a:endParaRPr lang="en-US" sz="1800" b="1" dirty="0" smtClean="0"/>
          </a:p>
          <a:p>
            <a:pPr>
              <a:buNone/>
            </a:pPr>
            <a:endParaRPr lang="en-US" sz="1800" b="1" dirty="0" smtClean="0"/>
          </a:p>
          <a:p>
            <a:pPr>
              <a:buNone/>
            </a:pPr>
            <a:r>
              <a:rPr lang="en-US" sz="1800" dirty="0" smtClean="0">
                <a:latin typeface="Angsana New" pitchFamily="18" charset="-34"/>
                <a:cs typeface="Angsana New" pitchFamily="18" charset="-34"/>
              </a:rPr>
              <a:t>Ref: Michael </a:t>
            </a:r>
            <a:r>
              <a:rPr lang="en-US" sz="1800" dirty="0" err="1" smtClean="0">
                <a:latin typeface="Angsana New" pitchFamily="18" charset="-34"/>
                <a:cs typeface="Angsana New" pitchFamily="18" charset="-34"/>
              </a:rPr>
              <a:t>Vaz</a:t>
            </a:r>
            <a:r>
              <a:rPr lang="en-US" sz="1800" dirty="0" smtClean="0">
                <a:latin typeface="Angsana New" pitchFamily="18" charset="-34"/>
                <a:cs typeface="Angsana New" pitchFamily="18" charset="-34"/>
              </a:rPr>
              <a:t>, </a:t>
            </a:r>
            <a:r>
              <a:rPr lang="en-US" sz="1800" dirty="0" err="1" smtClean="0">
                <a:latin typeface="Angsana New" pitchFamily="18" charset="-34"/>
                <a:cs typeface="Angsana New" pitchFamily="18" charset="-34"/>
              </a:rPr>
              <a:t>Arrora</a:t>
            </a:r>
            <a:r>
              <a:rPr lang="en-US" sz="1800" dirty="0" smtClean="0">
                <a:latin typeface="Angsana New" pitchFamily="18" charset="-34"/>
                <a:cs typeface="Angsana New" pitchFamily="18" charset="-34"/>
              </a:rPr>
              <a:t> </a:t>
            </a:r>
            <a:r>
              <a:rPr lang="en-US" sz="1800" dirty="0" err="1" smtClean="0">
                <a:latin typeface="Angsana New" pitchFamily="18" charset="-34"/>
                <a:cs typeface="Angsana New" pitchFamily="18" charset="-34"/>
              </a:rPr>
              <a:t>Vaz</a:t>
            </a:r>
            <a:r>
              <a:rPr lang="en-US" sz="1800" dirty="0" smtClean="0">
                <a:latin typeface="Angsana New" pitchFamily="18" charset="-34"/>
                <a:cs typeface="Angsana New" pitchFamily="18" charset="-34"/>
              </a:rPr>
              <a:t>, Foundation Course –III, </a:t>
            </a:r>
            <a:r>
              <a:rPr lang="en-US" sz="1800" dirty="0" err="1" smtClean="0">
                <a:latin typeface="Angsana New" pitchFamily="18" charset="-34"/>
                <a:cs typeface="Angsana New" pitchFamily="18" charset="-34"/>
              </a:rPr>
              <a:t>Manan</a:t>
            </a:r>
            <a:r>
              <a:rPr lang="en-US" sz="1800" dirty="0" smtClean="0">
                <a:latin typeface="Angsana New" pitchFamily="18" charset="-34"/>
                <a:cs typeface="Angsana New" pitchFamily="18" charset="-34"/>
              </a:rPr>
              <a:t> </a:t>
            </a:r>
            <a:r>
              <a:rPr lang="en-US" sz="1800" dirty="0" err="1" smtClean="0">
                <a:latin typeface="Angsana New" pitchFamily="18" charset="-34"/>
                <a:cs typeface="Angsana New" pitchFamily="18" charset="-34"/>
              </a:rPr>
              <a:t>Prakashan</a:t>
            </a:r>
            <a:endParaRPr lang="en-US" sz="1800" dirty="0" smtClean="0">
              <a:latin typeface="Angsana New" pitchFamily="18" charset="-34"/>
              <a:cs typeface="Angsana New" pitchFamily="18" charset="-34"/>
            </a:endParaRPr>
          </a:p>
          <a:p>
            <a:pPr>
              <a:buNone/>
            </a:pPr>
            <a:r>
              <a:rPr lang="en-US" sz="1800" dirty="0" err="1" smtClean="0">
                <a:latin typeface="Angsana New" pitchFamily="18" charset="-34"/>
                <a:cs typeface="Angsana New" pitchFamily="18" charset="-34"/>
              </a:rPr>
              <a:t>gktoday.in</a:t>
            </a:r>
            <a:endParaRPr lang="en-US" sz="1800" dirty="0" smtClean="0">
              <a:latin typeface="Angsana New" pitchFamily="18" charset="-34"/>
              <a:cs typeface="Angsana New" pitchFamily="18" charset="-34"/>
            </a:endParaRPr>
          </a:p>
          <a:p>
            <a:pPr>
              <a:buFont typeface="Wingdings" pitchFamily="2" charset="2"/>
              <a:buChar char="q"/>
            </a:pPr>
            <a:endParaRPr lang="en-US" sz="1600" dirty="0" smtClean="0"/>
          </a:p>
          <a:p>
            <a:pPr>
              <a:buFont typeface="Wingdings" pitchFamily="2" charset="2"/>
              <a:buChar char="q"/>
            </a:pPr>
            <a:endParaRPr lang="en-US" sz="1600" dirty="0" smtClean="0"/>
          </a:p>
          <a:p>
            <a:pPr>
              <a:buNone/>
            </a:pPr>
            <a:endParaRPr lang="en-US" sz="16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None/>
            </a:pPr>
            <a:r>
              <a:rPr lang="en-US" sz="1800" b="1" dirty="0" smtClean="0"/>
              <a:t>Functions of commission:</a:t>
            </a:r>
          </a:p>
          <a:p>
            <a:pPr algn="just">
              <a:buFont typeface="Wingdings" pitchFamily="2" charset="2"/>
              <a:buChar char="q"/>
            </a:pPr>
            <a:r>
              <a:rPr lang="en-US" sz="1900" dirty="0" smtClean="0"/>
              <a:t>To investigate and monitor all matters related to safeguards for scheduled castes.</a:t>
            </a:r>
          </a:p>
          <a:p>
            <a:pPr algn="just">
              <a:buFont typeface="Wingdings" pitchFamily="2" charset="2"/>
              <a:buChar char="q"/>
            </a:pPr>
            <a:r>
              <a:rPr lang="en-US" sz="1900" dirty="0" smtClean="0"/>
              <a:t>To inquire into specific complaints with respect to the deprivation of rights and safeguards of the scheduled castes.</a:t>
            </a:r>
          </a:p>
          <a:p>
            <a:pPr algn="just">
              <a:buFont typeface="Wingdings" pitchFamily="2" charset="2"/>
              <a:buChar char="q"/>
            </a:pPr>
            <a:r>
              <a:rPr lang="en-US" sz="1900" dirty="0" smtClean="0"/>
              <a:t>To participate and advise on the planning process of socio economic development of SCs and to evaluate the progress and development.</a:t>
            </a:r>
          </a:p>
          <a:p>
            <a:pPr algn="just">
              <a:buFont typeface="Wingdings" pitchFamily="2" charset="2"/>
              <a:buChar char="q"/>
            </a:pPr>
            <a:r>
              <a:rPr lang="en-US" sz="1900" dirty="0" smtClean="0"/>
              <a:t>To present reports to the president.</a:t>
            </a:r>
          </a:p>
          <a:p>
            <a:pPr algn="just">
              <a:buFont typeface="Wingdings" pitchFamily="2" charset="2"/>
              <a:buChar char="q"/>
            </a:pPr>
            <a:r>
              <a:rPr lang="en-US" sz="1900" dirty="0" smtClean="0"/>
              <a:t>To make recommendations to union or state for the effective implementation of safeguards for the protection of SCs.</a:t>
            </a:r>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None/>
            </a:pPr>
            <a:r>
              <a:rPr lang="en-US" sz="1800" b="1" dirty="0" smtClean="0"/>
              <a:t>Powers of Commission:</a:t>
            </a:r>
          </a:p>
          <a:p>
            <a:pPr algn="just">
              <a:buNone/>
            </a:pPr>
            <a:r>
              <a:rPr lang="en-US" sz="1600" dirty="0" smtClean="0"/>
              <a:t>It has all the powers of civil court.</a:t>
            </a:r>
          </a:p>
          <a:p>
            <a:pPr algn="just"/>
            <a:r>
              <a:rPr lang="en-US" sz="1600" dirty="0" smtClean="0"/>
              <a:t>Summoning or enforcing the attendance of any person from any part of India and examining him.</a:t>
            </a:r>
          </a:p>
          <a:p>
            <a:pPr algn="just"/>
            <a:r>
              <a:rPr lang="en-US" sz="1600" dirty="0" smtClean="0"/>
              <a:t>Requiring production or discovery of documents</a:t>
            </a:r>
          </a:p>
          <a:p>
            <a:pPr algn="just"/>
            <a:r>
              <a:rPr lang="en-US" sz="1600" dirty="0" smtClean="0"/>
              <a:t>Receiving evidence on affidavits</a:t>
            </a:r>
          </a:p>
          <a:p>
            <a:pPr algn="just"/>
            <a:r>
              <a:rPr lang="en-US" sz="1600" dirty="0" smtClean="0"/>
              <a:t>Requisitioning any public record from court or any office</a:t>
            </a:r>
          </a:p>
          <a:p>
            <a:pPr algn="just"/>
            <a:r>
              <a:rPr lang="en-US" sz="1600" dirty="0" smtClean="0"/>
              <a:t>Examining witnesses and documents</a:t>
            </a:r>
          </a:p>
          <a:p>
            <a:pPr algn="just"/>
            <a:r>
              <a:rPr lang="en-US" sz="1600" dirty="0" smtClean="0"/>
              <a:t>Any other matter which the President may determine</a:t>
            </a:r>
          </a:p>
          <a:p>
            <a:pPr algn="just"/>
            <a:r>
              <a:rPr lang="en-US" sz="1600" dirty="0" smtClean="0"/>
              <a:t>The Union or state shall consult the commission for all the matters.</a:t>
            </a:r>
          </a:p>
          <a:p>
            <a:pPr algn="just"/>
            <a:r>
              <a:rPr lang="en-US" sz="1600" dirty="0" smtClean="0"/>
              <a:t>Inquiry into the cases of atrocities.</a:t>
            </a:r>
          </a:p>
          <a:p>
            <a:pPr algn="just"/>
            <a:r>
              <a:rPr lang="en-US" sz="1600" dirty="0" smtClean="0"/>
              <a:t>The commission will monitor victims about suitable medical assistance and protection for the victims, compensation to the victims.</a:t>
            </a:r>
          </a:p>
          <a:p>
            <a:endParaRPr lang="en-US" sz="16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00" b="1" dirty="0" smtClean="0">
                <a:solidFill>
                  <a:srgbClr val="C00000"/>
                </a:solidFill>
                <a:latin typeface="Algerian" pitchFamily="82" charset="0"/>
              </a:rPr>
              <a:t>National commission for scheduled tribes</a:t>
            </a:r>
            <a:endParaRPr lang="en-US" sz="2900" dirty="0"/>
          </a:p>
        </p:txBody>
      </p:sp>
      <p:sp>
        <p:nvSpPr>
          <p:cNvPr id="3" name="Content Placeholder 2"/>
          <p:cNvSpPr>
            <a:spLocks noGrp="1"/>
          </p:cNvSpPr>
          <p:nvPr>
            <p:ph sz="quarter" idx="1"/>
          </p:nvPr>
        </p:nvSpPr>
        <p:spPr/>
        <p:txBody>
          <a:bodyPr>
            <a:normAutofit/>
          </a:bodyPr>
          <a:lstStyle/>
          <a:p>
            <a:pPr algn="just"/>
            <a:r>
              <a:rPr lang="en-US" sz="1600" dirty="0" smtClean="0"/>
              <a:t>The statutory National Commission for Scheduled castes and scheduled tribes came into being, upon passing of the constitution in March 1990. The first commission was constituted in 1992. Amendment was done in 2003 and National Commission for scheduled caste and tribes has been replaced by:</a:t>
            </a:r>
          </a:p>
          <a:p>
            <a:pPr algn="just"/>
            <a:r>
              <a:rPr lang="en-US" sz="1600" dirty="0" smtClean="0"/>
              <a:t>National Commission for scheduled caste</a:t>
            </a:r>
          </a:p>
          <a:p>
            <a:pPr algn="just"/>
            <a:r>
              <a:rPr lang="en-US" sz="1600" dirty="0" smtClean="0"/>
              <a:t>National Commission for scheduled tribes.</a:t>
            </a:r>
          </a:p>
          <a:p>
            <a:pPr algn="just"/>
            <a:endParaRPr lang="en-US" sz="1600" dirty="0" smtClean="0"/>
          </a:p>
          <a:p>
            <a:pPr algn="just">
              <a:buNone/>
            </a:pPr>
            <a:r>
              <a:rPr lang="en-US" sz="1600" b="1" dirty="0" smtClean="0"/>
              <a:t>Composition:</a:t>
            </a:r>
          </a:p>
          <a:p>
            <a:pPr algn="just"/>
            <a:r>
              <a:rPr lang="en-US" sz="1600" dirty="0" smtClean="0"/>
              <a:t>The commission consists of a chairman, vice-chairman and </a:t>
            </a:r>
            <a:r>
              <a:rPr lang="en-US" sz="1600" b="1" dirty="0" smtClean="0"/>
              <a:t>five other</a:t>
            </a:r>
            <a:r>
              <a:rPr lang="en-US" sz="1600" dirty="0" smtClean="0"/>
              <a:t> members. </a:t>
            </a:r>
          </a:p>
          <a:p>
            <a:pPr algn="just"/>
            <a:r>
              <a:rPr lang="en-US" sz="1600" dirty="0" smtClean="0"/>
              <a:t>The chairman, vice-chairman and members of the commission are appointed by the President. </a:t>
            </a:r>
          </a:p>
          <a:p>
            <a:pPr algn="just"/>
            <a:r>
              <a:rPr lang="en-US" sz="1600" dirty="0" smtClean="0"/>
              <a:t>The conditions of service and tenure of the members of commission shall be such as the presidents may by rule determine.</a:t>
            </a:r>
            <a:endParaRPr lang="en-US" sz="1600" b="1" dirty="0" smtClean="0"/>
          </a:p>
          <a:p>
            <a:pPr>
              <a:buNone/>
            </a:pPr>
            <a:endParaRPr lang="en-US" sz="1800" b="1" dirty="0" smtClean="0"/>
          </a:p>
          <a:p>
            <a:pPr>
              <a:buNone/>
            </a:pPr>
            <a:r>
              <a:rPr lang="en-US" sz="1600" dirty="0" smtClean="0">
                <a:latin typeface="Angsana New" pitchFamily="18" charset="-34"/>
                <a:cs typeface="Angsana New" pitchFamily="18" charset="-34"/>
              </a:rPr>
              <a:t>Ref: Michael </a:t>
            </a:r>
            <a:r>
              <a:rPr lang="en-US" sz="1600" dirty="0" err="1" smtClean="0">
                <a:latin typeface="Angsana New" pitchFamily="18" charset="-34"/>
                <a:cs typeface="Angsana New" pitchFamily="18" charset="-34"/>
              </a:rPr>
              <a:t>Vaz</a:t>
            </a:r>
            <a:r>
              <a:rPr lang="en-US" sz="1600" dirty="0" smtClean="0">
                <a:latin typeface="Angsana New" pitchFamily="18" charset="-34"/>
                <a:cs typeface="Angsana New" pitchFamily="18" charset="-34"/>
              </a:rPr>
              <a:t>, </a:t>
            </a:r>
            <a:r>
              <a:rPr lang="en-US" sz="1600" dirty="0" err="1" smtClean="0">
                <a:latin typeface="Angsana New" pitchFamily="18" charset="-34"/>
                <a:cs typeface="Angsana New" pitchFamily="18" charset="-34"/>
              </a:rPr>
              <a:t>Arrora</a:t>
            </a:r>
            <a:r>
              <a:rPr lang="en-US" sz="1600" dirty="0" smtClean="0">
                <a:latin typeface="Angsana New" pitchFamily="18" charset="-34"/>
                <a:cs typeface="Angsana New" pitchFamily="18" charset="-34"/>
              </a:rPr>
              <a:t> </a:t>
            </a:r>
            <a:r>
              <a:rPr lang="en-US" sz="1600" dirty="0" err="1" smtClean="0">
                <a:latin typeface="Angsana New" pitchFamily="18" charset="-34"/>
                <a:cs typeface="Angsana New" pitchFamily="18" charset="-34"/>
              </a:rPr>
              <a:t>Vaz</a:t>
            </a:r>
            <a:r>
              <a:rPr lang="en-US" sz="1600" dirty="0" smtClean="0">
                <a:latin typeface="Angsana New" pitchFamily="18" charset="-34"/>
                <a:cs typeface="Angsana New" pitchFamily="18" charset="-34"/>
              </a:rPr>
              <a:t>, Foundation Course –III, </a:t>
            </a:r>
            <a:r>
              <a:rPr lang="en-US" sz="1600" dirty="0" err="1" smtClean="0">
                <a:latin typeface="Angsana New" pitchFamily="18" charset="-34"/>
                <a:cs typeface="Angsana New" pitchFamily="18" charset="-34"/>
              </a:rPr>
              <a:t>Manan</a:t>
            </a:r>
            <a:r>
              <a:rPr lang="en-US" sz="1600" dirty="0" smtClean="0">
                <a:latin typeface="Angsana New" pitchFamily="18" charset="-34"/>
                <a:cs typeface="Angsana New" pitchFamily="18" charset="-34"/>
              </a:rPr>
              <a:t> </a:t>
            </a:r>
            <a:r>
              <a:rPr lang="en-US" sz="1600" dirty="0" err="1" smtClean="0">
                <a:latin typeface="Angsana New" pitchFamily="18" charset="-34"/>
                <a:cs typeface="Angsana New" pitchFamily="18" charset="-34"/>
              </a:rPr>
              <a:t>Prakashan</a:t>
            </a:r>
            <a:endParaRPr lang="en-US" sz="1600" dirty="0" smtClean="0">
              <a:latin typeface="Angsana New" pitchFamily="18" charset="-34"/>
              <a:cs typeface="Angsana New" pitchFamily="18" charset="-34"/>
            </a:endParaRPr>
          </a:p>
          <a:p>
            <a:endParaRPr lang="en-US" sz="16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None/>
            </a:pPr>
            <a:r>
              <a:rPr lang="en-US" sz="2300" b="1" dirty="0" smtClean="0"/>
              <a:t>Functions of commission:</a:t>
            </a:r>
          </a:p>
          <a:p>
            <a:pPr algn="just">
              <a:buFont typeface="Wingdings" pitchFamily="2" charset="2"/>
              <a:buChar char="q"/>
            </a:pPr>
            <a:r>
              <a:rPr lang="en-US" sz="1600" dirty="0" smtClean="0"/>
              <a:t>To investigate and monitor all matters related to safeguards for scheduled tribes.</a:t>
            </a:r>
          </a:p>
          <a:p>
            <a:pPr algn="just">
              <a:buFont typeface="Wingdings" pitchFamily="2" charset="2"/>
              <a:buChar char="q"/>
            </a:pPr>
            <a:r>
              <a:rPr lang="en-US" sz="1600" dirty="0" smtClean="0"/>
              <a:t>To inquire into specific complaints with respect to the deprivation of rights and safeguards of the scheduled tribes.</a:t>
            </a:r>
          </a:p>
          <a:p>
            <a:pPr algn="just">
              <a:buFont typeface="Wingdings" pitchFamily="2" charset="2"/>
              <a:buChar char="q"/>
            </a:pPr>
            <a:r>
              <a:rPr lang="en-US" sz="1600" dirty="0" smtClean="0"/>
              <a:t>To participate and advise on the planning process of socio economic development of STs and to evaluate the progress and development.</a:t>
            </a:r>
          </a:p>
          <a:p>
            <a:pPr algn="just">
              <a:buFont typeface="Wingdings" pitchFamily="2" charset="2"/>
              <a:buChar char="q"/>
            </a:pPr>
            <a:r>
              <a:rPr lang="en-US" sz="1600" dirty="0" smtClean="0"/>
              <a:t>To present reports to the president.</a:t>
            </a:r>
          </a:p>
          <a:p>
            <a:pPr algn="just">
              <a:buFont typeface="Wingdings" pitchFamily="2" charset="2"/>
              <a:buChar char="q"/>
            </a:pPr>
            <a:r>
              <a:rPr lang="en-US" sz="1600" dirty="0" smtClean="0"/>
              <a:t>To make recommendations to union or state for the effective implementation of safeguards for the protection of STs.</a:t>
            </a:r>
          </a:p>
          <a:p>
            <a:pPr>
              <a:buFont typeface="Wingdings" pitchFamily="2" charset="2"/>
              <a:buChar char="q"/>
            </a:pPr>
            <a:endParaRPr lang="en-US" sz="1600" dirty="0" smtClean="0"/>
          </a:p>
          <a:p>
            <a:pPr>
              <a:buFont typeface="Wingdings" pitchFamily="2" charset="2"/>
              <a:buChar char="q"/>
            </a:pPr>
            <a:endParaRPr lang="en-US" sz="1600" dirty="0" smtClean="0"/>
          </a:p>
          <a:p>
            <a:pPr>
              <a:buFont typeface="Wingdings" pitchFamily="2" charset="2"/>
              <a:buChar char="q"/>
            </a:pPr>
            <a:endParaRPr lang="en-US" sz="1600" dirty="0" smtClean="0"/>
          </a:p>
          <a:p>
            <a:pPr>
              <a:buFont typeface="Wingdings" pitchFamily="2" charset="2"/>
              <a:buChar char="q"/>
            </a:pPr>
            <a:endParaRPr lang="en-US" sz="1600" dirty="0" smtClean="0"/>
          </a:p>
          <a:p>
            <a:pPr>
              <a:buNone/>
            </a:pPr>
            <a:r>
              <a:rPr lang="en-US" sz="1800" dirty="0" smtClean="0">
                <a:latin typeface="Arabic Typesetting" pitchFamily="66" charset="-78"/>
                <a:cs typeface="Arabic Typesetting" pitchFamily="66" charset="-78"/>
              </a:rPr>
              <a:t>Ref: Michael </a:t>
            </a:r>
            <a:r>
              <a:rPr lang="en-US" sz="1800" dirty="0" err="1" smtClean="0">
                <a:latin typeface="Arabic Typesetting" pitchFamily="66" charset="-78"/>
                <a:cs typeface="Arabic Typesetting" pitchFamily="66" charset="-78"/>
              </a:rPr>
              <a:t>Vaz</a:t>
            </a:r>
            <a:r>
              <a:rPr lang="en-US" sz="1800" dirty="0" smtClean="0">
                <a:latin typeface="Arabic Typesetting" pitchFamily="66" charset="-78"/>
                <a:cs typeface="Arabic Typesetting" pitchFamily="66" charset="-78"/>
              </a:rPr>
              <a:t>, </a:t>
            </a:r>
            <a:r>
              <a:rPr lang="en-US" sz="1800" dirty="0" err="1" smtClean="0">
                <a:latin typeface="Arabic Typesetting" pitchFamily="66" charset="-78"/>
                <a:cs typeface="Arabic Typesetting" pitchFamily="66" charset="-78"/>
              </a:rPr>
              <a:t>Arrora</a:t>
            </a:r>
            <a:r>
              <a:rPr lang="en-US" sz="1800" dirty="0" smtClean="0">
                <a:latin typeface="Arabic Typesetting" pitchFamily="66" charset="-78"/>
                <a:cs typeface="Arabic Typesetting" pitchFamily="66" charset="-78"/>
              </a:rPr>
              <a:t> </a:t>
            </a:r>
            <a:r>
              <a:rPr lang="en-US" sz="1800" dirty="0" err="1" smtClean="0">
                <a:latin typeface="Arabic Typesetting" pitchFamily="66" charset="-78"/>
                <a:cs typeface="Arabic Typesetting" pitchFamily="66" charset="-78"/>
              </a:rPr>
              <a:t>Vaz</a:t>
            </a:r>
            <a:r>
              <a:rPr lang="en-US" sz="1800" dirty="0" smtClean="0">
                <a:latin typeface="Arabic Typesetting" pitchFamily="66" charset="-78"/>
                <a:cs typeface="Arabic Typesetting" pitchFamily="66" charset="-78"/>
              </a:rPr>
              <a:t>, Foundation Course –III, </a:t>
            </a:r>
            <a:r>
              <a:rPr lang="en-US" sz="1800" dirty="0" err="1" smtClean="0">
                <a:latin typeface="Arabic Typesetting" pitchFamily="66" charset="-78"/>
                <a:cs typeface="Arabic Typesetting" pitchFamily="66" charset="-78"/>
              </a:rPr>
              <a:t>Manan</a:t>
            </a:r>
            <a:r>
              <a:rPr lang="en-US" sz="1800" dirty="0" smtClean="0">
                <a:latin typeface="Arabic Typesetting" pitchFamily="66" charset="-78"/>
                <a:cs typeface="Arabic Typesetting" pitchFamily="66" charset="-78"/>
              </a:rPr>
              <a:t> </a:t>
            </a:r>
            <a:r>
              <a:rPr lang="en-US" sz="1800" dirty="0" err="1" smtClean="0">
                <a:latin typeface="Arabic Typesetting" pitchFamily="66" charset="-78"/>
                <a:cs typeface="Arabic Typesetting" pitchFamily="66" charset="-78"/>
              </a:rPr>
              <a:t>Prakashan</a:t>
            </a:r>
            <a:endParaRPr lang="en-US" sz="1800" dirty="0">
              <a:latin typeface="Arabic Typesetting" pitchFamily="66" charset="-78"/>
              <a:cs typeface="Arabic Typesetting" pitchFamily="66" charset="-78"/>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None/>
            </a:pPr>
            <a:r>
              <a:rPr lang="en-US" sz="1800" b="1" dirty="0" smtClean="0"/>
              <a:t>Powers of Commission:</a:t>
            </a:r>
          </a:p>
          <a:p>
            <a:pPr>
              <a:buNone/>
            </a:pPr>
            <a:r>
              <a:rPr lang="en-US" sz="1600" dirty="0" smtClean="0"/>
              <a:t>It has all the powers of civil court.</a:t>
            </a:r>
          </a:p>
          <a:p>
            <a:r>
              <a:rPr lang="en-US" sz="1600" dirty="0" smtClean="0"/>
              <a:t>Summoning or enforcing the attendance of any person from any part of India and examining him.</a:t>
            </a:r>
          </a:p>
          <a:p>
            <a:r>
              <a:rPr lang="en-US" sz="1600" dirty="0" smtClean="0"/>
              <a:t>Requiring production or discovery of documents</a:t>
            </a:r>
          </a:p>
          <a:p>
            <a:r>
              <a:rPr lang="en-US" sz="1600" dirty="0" smtClean="0"/>
              <a:t>Receiving evidence on affidavits</a:t>
            </a:r>
          </a:p>
          <a:p>
            <a:r>
              <a:rPr lang="en-US" sz="1600" dirty="0" smtClean="0"/>
              <a:t>Requisitioning any public record from court or any office</a:t>
            </a:r>
          </a:p>
          <a:p>
            <a:r>
              <a:rPr lang="en-US" sz="1600" dirty="0" smtClean="0"/>
              <a:t>Examining witnesses and documents</a:t>
            </a:r>
          </a:p>
          <a:p>
            <a:r>
              <a:rPr lang="en-US" sz="1600" dirty="0" smtClean="0"/>
              <a:t>Any other matter which the President may determine</a:t>
            </a:r>
          </a:p>
          <a:p>
            <a:r>
              <a:rPr lang="en-US" sz="1600" dirty="0" smtClean="0"/>
              <a:t>The Union or state shall consult the commission for all the matters.</a:t>
            </a:r>
          </a:p>
          <a:p>
            <a:r>
              <a:rPr lang="en-US" sz="1600" dirty="0" smtClean="0"/>
              <a:t>Inquiry into the cases of atrocities.</a:t>
            </a:r>
          </a:p>
          <a:p>
            <a:r>
              <a:rPr lang="en-US" sz="1600" dirty="0" smtClean="0"/>
              <a:t>The commission will monitor victims about suitable medical assistance and protection for the victims, compensation to the victims.</a:t>
            </a:r>
          </a:p>
          <a:p>
            <a:endParaRPr lang="en-US" sz="1600" dirty="0" smtClean="0"/>
          </a:p>
          <a:p>
            <a:r>
              <a:rPr lang="en-US" sz="1600" dirty="0" smtClean="0">
                <a:latin typeface="Angsana New" pitchFamily="18" charset="-34"/>
                <a:cs typeface="Angsana New" pitchFamily="18" charset="-34"/>
              </a:rPr>
              <a:t>Ref: Michael </a:t>
            </a:r>
            <a:r>
              <a:rPr lang="en-US" sz="1600" dirty="0" err="1" smtClean="0">
                <a:latin typeface="Angsana New" pitchFamily="18" charset="-34"/>
                <a:cs typeface="Angsana New" pitchFamily="18" charset="-34"/>
              </a:rPr>
              <a:t>Vaz</a:t>
            </a:r>
            <a:r>
              <a:rPr lang="en-US" sz="1600" dirty="0" smtClean="0">
                <a:latin typeface="Angsana New" pitchFamily="18" charset="-34"/>
                <a:cs typeface="Angsana New" pitchFamily="18" charset="-34"/>
              </a:rPr>
              <a:t>, </a:t>
            </a:r>
            <a:r>
              <a:rPr lang="en-US" sz="1600" dirty="0" err="1" smtClean="0">
                <a:latin typeface="Angsana New" pitchFamily="18" charset="-34"/>
                <a:cs typeface="Angsana New" pitchFamily="18" charset="-34"/>
              </a:rPr>
              <a:t>Arrora</a:t>
            </a:r>
            <a:r>
              <a:rPr lang="en-US" sz="1600" dirty="0" smtClean="0">
                <a:latin typeface="Angsana New" pitchFamily="18" charset="-34"/>
                <a:cs typeface="Angsana New" pitchFamily="18" charset="-34"/>
              </a:rPr>
              <a:t> </a:t>
            </a:r>
            <a:r>
              <a:rPr lang="en-US" sz="1600" dirty="0" err="1" smtClean="0">
                <a:latin typeface="Angsana New" pitchFamily="18" charset="-34"/>
                <a:cs typeface="Angsana New" pitchFamily="18" charset="-34"/>
              </a:rPr>
              <a:t>Vaz</a:t>
            </a:r>
            <a:r>
              <a:rPr lang="en-US" sz="1600" dirty="0" smtClean="0">
                <a:latin typeface="Angsana New" pitchFamily="18" charset="-34"/>
                <a:cs typeface="Angsana New" pitchFamily="18" charset="-34"/>
              </a:rPr>
              <a:t>, Foundation Course –III, </a:t>
            </a:r>
            <a:r>
              <a:rPr lang="en-US" sz="1600" dirty="0" err="1" smtClean="0">
                <a:latin typeface="Angsana New" pitchFamily="18" charset="-34"/>
                <a:cs typeface="Angsana New" pitchFamily="18" charset="-34"/>
              </a:rPr>
              <a:t>Manan</a:t>
            </a:r>
            <a:r>
              <a:rPr lang="en-US" sz="1600" dirty="0" smtClean="0">
                <a:latin typeface="Angsana New" pitchFamily="18" charset="-34"/>
                <a:cs typeface="Angsana New" pitchFamily="18" charset="-34"/>
              </a:rPr>
              <a:t> </a:t>
            </a:r>
            <a:r>
              <a:rPr lang="en-US" sz="1600" dirty="0" err="1" smtClean="0">
                <a:latin typeface="Angsana New" pitchFamily="18" charset="-34"/>
                <a:cs typeface="Angsana New" pitchFamily="18" charset="-34"/>
              </a:rPr>
              <a:t>Prakashan</a:t>
            </a:r>
            <a:endParaRPr lang="en-US" sz="1600" dirty="0" smtClean="0">
              <a:latin typeface="Angsana New" pitchFamily="18" charset="-34"/>
              <a:cs typeface="Angsana New" pitchFamily="18" charset="-34"/>
            </a:endParaRPr>
          </a:p>
          <a:p>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1" name="Picture 3" descr="C:\Users\USER\Desktop\pattern 135.jpg"/>
          <p:cNvPicPr>
            <a:picLocks noGrp="1" noChangeAspect="1" noChangeArrowheads="1"/>
          </p:cNvPicPr>
          <p:nvPr>
            <p:ph sz="quarter" idx="1"/>
          </p:nvPr>
        </p:nvPicPr>
        <p:blipFill>
          <a:blip r:embed="rId2" cstate="print"/>
          <a:srcRect/>
          <a:stretch>
            <a:fillRect/>
          </a:stretch>
        </p:blipFill>
        <p:spPr bwMode="auto">
          <a:xfrm>
            <a:off x="1371600" y="0"/>
            <a:ext cx="6324600" cy="66294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381000"/>
          </a:xfrm>
        </p:spPr>
        <p:txBody>
          <a:bodyPr>
            <a:normAutofit fontScale="90000"/>
          </a:bodyPr>
          <a:lstStyle/>
          <a:p>
            <a:endParaRPr lang="en-US" sz="2800" b="1" dirty="0">
              <a:solidFill>
                <a:srgbClr val="C00000"/>
              </a:solidFill>
              <a:latin typeface="Algerian" pitchFamily="82" charset="0"/>
            </a:endParaRPr>
          </a:p>
        </p:txBody>
      </p:sp>
      <p:sp>
        <p:nvSpPr>
          <p:cNvPr id="3" name="Content Placeholder 2"/>
          <p:cNvSpPr>
            <a:spLocks noGrp="1"/>
          </p:cNvSpPr>
          <p:nvPr>
            <p:ph sz="quarter" idx="1"/>
          </p:nvPr>
        </p:nvSpPr>
        <p:spPr>
          <a:xfrm>
            <a:off x="301752" y="1371600"/>
            <a:ext cx="8503920" cy="4876800"/>
          </a:xfrm>
        </p:spPr>
        <p:txBody>
          <a:bodyPr>
            <a:normAutofit lnSpcReduction="10000"/>
          </a:bodyPr>
          <a:lstStyle/>
          <a:p>
            <a:pPr algn="just"/>
            <a:endParaRPr lang="en-US" sz="1600" dirty="0" smtClean="0"/>
          </a:p>
          <a:p>
            <a:pPr algn="just">
              <a:buNone/>
            </a:pPr>
            <a:r>
              <a:rPr lang="en-US" sz="1600" b="1" dirty="0" smtClean="0"/>
              <a:t>OTHER FUNCTIONS:</a:t>
            </a:r>
          </a:p>
          <a:p>
            <a:pPr algn="just"/>
            <a:endParaRPr lang="en-US" sz="1600" dirty="0" smtClean="0"/>
          </a:p>
          <a:p>
            <a:pPr algn="just"/>
            <a:r>
              <a:rPr lang="en-US" sz="1600" dirty="0" smtClean="0"/>
              <a:t>Measures for conferring ownership rights in respect of minor forest produce to the scheduled tribes living in forest areas.</a:t>
            </a:r>
          </a:p>
          <a:p>
            <a:pPr algn="just"/>
            <a:r>
              <a:rPr lang="en-US" sz="1600" dirty="0" smtClean="0"/>
              <a:t>Measures to be taken to safeguard rights to the tribal communities over mineral resources, water resources etc.</a:t>
            </a:r>
          </a:p>
          <a:p>
            <a:pPr algn="just"/>
            <a:r>
              <a:rPr lang="en-US" sz="1600" dirty="0" smtClean="0"/>
              <a:t>Measures for development of </a:t>
            </a:r>
            <a:r>
              <a:rPr lang="en-US" sz="1600" dirty="0" err="1" smtClean="0"/>
              <a:t>tribals</a:t>
            </a:r>
            <a:r>
              <a:rPr lang="en-US" sz="1600" dirty="0" smtClean="0"/>
              <a:t> and to work for viable livelihood strategies.</a:t>
            </a:r>
          </a:p>
          <a:p>
            <a:pPr algn="just"/>
            <a:r>
              <a:rPr lang="en-US" sz="1600" dirty="0" smtClean="0"/>
              <a:t>Measures to improve the efficacy of relief and rehabilitation for tribal groups  displaced by development projects.</a:t>
            </a:r>
          </a:p>
          <a:p>
            <a:pPr algn="just"/>
            <a:r>
              <a:rPr lang="en-US" sz="1600" dirty="0" smtClean="0"/>
              <a:t>To prevent alienation of tribal people from land and to rehabilitate people.</a:t>
            </a:r>
          </a:p>
          <a:p>
            <a:pPr algn="just"/>
            <a:r>
              <a:rPr lang="en-US" sz="1600" dirty="0" smtClean="0"/>
              <a:t>Measures to be taken to elicit maximum cooperation and involvement of </a:t>
            </a:r>
            <a:r>
              <a:rPr lang="en-US" sz="1600" dirty="0" err="1" smtClean="0"/>
              <a:t>tribals</a:t>
            </a:r>
            <a:r>
              <a:rPr lang="en-US" sz="1600" dirty="0" smtClean="0"/>
              <a:t> for protecting forest and undertaking social </a:t>
            </a:r>
            <a:r>
              <a:rPr lang="en-US" sz="1600" dirty="0" err="1" smtClean="0"/>
              <a:t>afforestation</a:t>
            </a:r>
            <a:r>
              <a:rPr lang="en-US" sz="1600" dirty="0" smtClean="0"/>
              <a:t>.</a:t>
            </a:r>
          </a:p>
          <a:p>
            <a:pPr algn="just"/>
            <a:r>
              <a:rPr lang="en-US" sz="1600" dirty="0" smtClean="0"/>
              <a:t>Ensure full implementation of the provisions of </a:t>
            </a:r>
            <a:r>
              <a:rPr lang="en-US" sz="1600" dirty="0" err="1" smtClean="0"/>
              <a:t>Panchayat</a:t>
            </a:r>
            <a:r>
              <a:rPr lang="en-US" sz="1600" dirty="0" smtClean="0"/>
              <a:t> Act, 1996.</a:t>
            </a:r>
          </a:p>
          <a:p>
            <a:pPr algn="just"/>
            <a:r>
              <a:rPr lang="en-US" sz="1600" dirty="0" smtClean="0"/>
              <a:t>Measures to be taken to reduce and ultimately eliminate the practice of shifting cultivation by </a:t>
            </a:r>
            <a:r>
              <a:rPr lang="en-US" sz="1600" dirty="0" err="1" smtClean="0"/>
              <a:t>tribals</a:t>
            </a:r>
            <a:r>
              <a:rPr lang="en-US" sz="1600" dirty="0" smtClean="0"/>
              <a:t> which leads to continuous degradation of land and environment.</a:t>
            </a:r>
          </a:p>
          <a:p>
            <a:pPr algn="just"/>
            <a:endParaRPr lang="en-US" sz="1600" dirty="0" smtClean="0"/>
          </a:p>
          <a:p>
            <a:pPr algn="just"/>
            <a:r>
              <a:rPr lang="en-US" sz="1600" dirty="0" smtClean="0">
                <a:latin typeface="Angsana New" pitchFamily="18" charset="-34"/>
                <a:cs typeface="Angsana New" pitchFamily="18" charset="-34"/>
              </a:rPr>
              <a:t>Ref: Michael </a:t>
            </a:r>
            <a:r>
              <a:rPr lang="en-US" sz="1600" dirty="0" err="1" smtClean="0">
                <a:latin typeface="Angsana New" pitchFamily="18" charset="-34"/>
                <a:cs typeface="Angsana New" pitchFamily="18" charset="-34"/>
              </a:rPr>
              <a:t>Vaz</a:t>
            </a:r>
            <a:r>
              <a:rPr lang="en-US" sz="1600" dirty="0" smtClean="0">
                <a:latin typeface="Angsana New" pitchFamily="18" charset="-34"/>
                <a:cs typeface="Angsana New" pitchFamily="18" charset="-34"/>
              </a:rPr>
              <a:t>, </a:t>
            </a:r>
            <a:r>
              <a:rPr lang="en-US" sz="1600" dirty="0" err="1" smtClean="0">
                <a:latin typeface="Angsana New" pitchFamily="18" charset="-34"/>
                <a:cs typeface="Angsana New" pitchFamily="18" charset="-34"/>
              </a:rPr>
              <a:t>Arrora</a:t>
            </a:r>
            <a:r>
              <a:rPr lang="en-US" sz="1600" dirty="0" smtClean="0">
                <a:latin typeface="Angsana New" pitchFamily="18" charset="-34"/>
                <a:cs typeface="Angsana New" pitchFamily="18" charset="-34"/>
              </a:rPr>
              <a:t> </a:t>
            </a:r>
            <a:r>
              <a:rPr lang="en-US" sz="1600" dirty="0" err="1" smtClean="0">
                <a:latin typeface="Angsana New" pitchFamily="18" charset="-34"/>
                <a:cs typeface="Angsana New" pitchFamily="18" charset="-34"/>
              </a:rPr>
              <a:t>Vaz</a:t>
            </a:r>
            <a:r>
              <a:rPr lang="en-US" sz="1600" dirty="0" smtClean="0">
                <a:latin typeface="Angsana New" pitchFamily="18" charset="-34"/>
                <a:cs typeface="Angsana New" pitchFamily="18" charset="-34"/>
              </a:rPr>
              <a:t>, Foundation Course –III, </a:t>
            </a:r>
            <a:r>
              <a:rPr lang="en-US" sz="1600" dirty="0" err="1" smtClean="0">
                <a:latin typeface="Angsana New" pitchFamily="18" charset="-34"/>
                <a:cs typeface="Angsana New" pitchFamily="18" charset="-34"/>
              </a:rPr>
              <a:t>Manan</a:t>
            </a:r>
            <a:r>
              <a:rPr lang="en-US" sz="1600" dirty="0" smtClean="0">
                <a:latin typeface="Angsana New" pitchFamily="18" charset="-34"/>
                <a:cs typeface="Angsana New" pitchFamily="18" charset="-34"/>
              </a:rPr>
              <a:t> </a:t>
            </a:r>
            <a:r>
              <a:rPr lang="en-US" sz="1600" dirty="0" err="1" smtClean="0">
                <a:latin typeface="Angsana New" pitchFamily="18" charset="-34"/>
                <a:cs typeface="Angsana New" pitchFamily="18" charset="-34"/>
              </a:rPr>
              <a:t>Prakashan</a:t>
            </a:r>
            <a:endParaRPr lang="en-US" sz="1600" dirty="0" smtClean="0">
              <a:latin typeface="Angsana New" pitchFamily="18" charset="-34"/>
              <a:cs typeface="Angsana New" pitchFamily="18" charset="-34"/>
            </a:endParaRPr>
          </a:p>
          <a:p>
            <a:pPr algn="just"/>
            <a:endParaRPr lang="en-US" sz="1600" dirty="0" smtClean="0"/>
          </a:p>
          <a:p>
            <a:pPr algn="just"/>
            <a:endParaRPr lang="en-US" sz="16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C00000"/>
                </a:solidFill>
                <a:latin typeface="Algerian" pitchFamily="82" charset="0"/>
              </a:rPr>
              <a:t>National commission for women</a:t>
            </a:r>
            <a:endParaRPr lang="en-US" sz="3200" b="1" dirty="0">
              <a:solidFill>
                <a:srgbClr val="C00000"/>
              </a:solidFill>
              <a:latin typeface="Algerian" pitchFamily="82" charset="0"/>
            </a:endParaRPr>
          </a:p>
        </p:txBody>
      </p:sp>
      <p:sp>
        <p:nvSpPr>
          <p:cNvPr id="3" name="Content Placeholder 2"/>
          <p:cNvSpPr>
            <a:spLocks noGrp="1"/>
          </p:cNvSpPr>
          <p:nvPr>
            <p:ph sz="quarter" idx="1"/>
          </p:nvPr>
        </p:nvSpPr>
        <p:spPr/>
        <p:txBody>
          <a:bodyPr>
            <a:normAutofit fontScale="92500" lnSpcReduction="10000"/>
          </a:bodyPr>
          <a:lstStyle/>
          <a:p>
            <a:pPr algn="just"/>
            <a:r>
              <a:rPr lang="en-US" sz="1600" dirty="0" smtClean="0"/>
              <a:t>It was set up as statutory body in January 1992 under the National Commission for Women Act,1990, to review the safeguards for women, to facilitate </a:t>
            </a:r>
            <a:r>
              <a:rPr lang="en-US" sz="1600" dirty="0" err="1" smtClean="0"/>
              <a:t>redressal</a:t>
            </a:r>
            <a:r>
              <a:rPr lang="en-US" sz="1600" dirty="0" smtClean="0"/>
              <a:t> of grievances, to advise the government on all policy matters.</a:t>
            </a:r>
          </a:p>
          <a:p>
            <a:pPr algn="just">
              <a:buNone/>
            </a:pPr>
            <a:r>
              <a:rPr lang="en-US" sz="1600" b="1" dirty="0" smtClean="0"/>
              <a:t>Composition of National Commission for Women</a:t>
            </a:r>
            <a:endParaRPr lang="en-US" sz="1600" dirty="0" smtClean="0"/>
          </a:p>
          <a:p>
            <a:pPr algn="just"/>
            <a:r>
              <a:rPr lang="en-US" sz="1600" dirty="0" smtClean="0"/>
              <a:t>The Commission must consist of a minimum number of members which includes a chairperson, a member secretary, and other five members.</a:t>
            </a:r>
          </a:p>
          <a:p>
            <a:pPr algn="just"/>
            <a:r>
              <a:rPr lang="en-US" sz="1600" b="1" dirty="0" smtClean="0"/>
              <a:t>Chairperson:</a:t>
            </a:r>
            <a:r>
              <a:rPr lang="en-US" sz="1600" dirty="0" smtClean="0"/>
              <a:t> The central government should nominate the chairperson.</a:t>
            </a:r>
          </a:p>
          <a:p>
            <a:pPr algn="just"/>
            <a:r>
              <a:rPr lang="en-US" sz="1600" b="1" dirty="0" smtClean="0"/>
              <a:t>Five members:</a:t>
            </a:r>
            <a:r>
              <a:rPr lang="en-US" sz="1600" dirty="0" smtClean="0"/>
              <a:t> The five members are also to be nominated by the central government from amongst the person of ability, integrity, and standing. They should possess experience in various fields like law or legislation, trade unionism, management of industry potential of women, women’s voluntary organization, education, administration, economic development and social good-being.</a:t>
            </a:r>
          </a:p>
          <a:p>
            <a:pPr algn="just"/>
            <a:r>
              <a:rPr lang="en-US" sz="1600" b="1" dirty="0" smtClean="0"/>
              <a:t>Member Secretary:</a:t>
            </a:r>
            <a:r>
              <a:rPr lang="en-US" sz="1600" dirty="0" smtClean="0"/>
              <a:t> The Central Government also nominates member secretary. He/ she should be either an expert in the field of management, organization or an officer who is a member.</a:t>
            </a:r>
          </a:p>
          <a:p>
            <a:endParaRPr lang="en-US" sz="1600" dirty="0" smtClean="0"/>
          </a:p>
          <a:p>
            <a:endParaRPr lang="en-US" sz="1600" dirty="0" smtClean="0"/>
          </a:p>
          <a:p>
            <a:r>
              <a:rPr lang="en-US" sz="1600" dirty="0" smtClean="0">
                <a:latin typeface="Angsana New" pitchFamily="18" charset="-34"/>
                <a:cs typeface="Angsana New" pitchFamily="18" charset="-34"/>
              </a:rPr>
              <a:t>Ref: Michael </a:t>
            </a:r>
            <a:r>
              <a:rPr lang="en-US" sz="1600" dirty="0" err="1" smtClean="0">
                <a:latin typeface="Angsana New" pitchFamily="18" charset="-34"/>
                <a:cs typeface="Angsana New" pitchFamily="18" charset="-34"/>
              </a:rPr>
              <a:t>Vaz</a:t>
            </a:r>
            <a:r>
              <a:rPr lang="en-US" sz="1600" dirty="0" smtClean="0">
                <a:latin typeface="Angsana New" pitchFamily="18" charset="-34"/>
                <a:cs typeface="Angsana New" pitchFamily="18" charset="-34"/>
              </a:rPr>
              <a:t>, </a:t>
            </a:r>
            <a:r>
              <a:rPr lang="en-US" sz="1600" dirty="0" err="1" smtClean="0">
                <a:latin typeface="Angsana New" pitchFamily="18" charset="-34"/>
                <a:cs typeface="Angsana New" pitchFamily="18" charset="-34"/>
              </a:rPr>
              <a:t>Arrora</a:t>
            </a:r>
            <a:r>
              <a:rPr lang="en-US" sz="1600" dirty="0" smtClean="0">
                <a:latin typeface="Angsana New" pitchFamily="18" charset="-34"/>
                <a:cs typeface="Angsana New" pitchFamily="18" charset="-34"/>
              </a:rPr>
              <a:t> </a:t>
            </a:r>
            <a:r>
              <a:rPr lang="en-US" sz="1600" dirty="0" err="1" smtClean="0">
                <a:latin typeface="Angsana New" pitchFamily="18" charset="-34"/>
                <a:cs typeface="Angsana New" pitchFamily="18" charset="-34"/>
              </a:rPr>
              <a:t>Vaz</a:t>
            </a:r>
            <a:r>
              <a:rPr lang="en-US" sz="1600" dirty="0" smtClean="0">
                <a:latin typeface="Angsana New" pitchFamily="18" charset="-34"/>
                <a:cs typeface="Angsana New" pitchFamily="18" charset="-34"/>
              </a:rPr>
              <a:t>, Foundation Course –III, </a:t>
            </a:r>
            <a:r>
              <a:rPr lang="en-US" sz="1600" dirty="0" err="1" smtClean="0">
                <a:latin typeface="Angsana New" pitchFamily="18" charset="-34"/>
                <a:cs typeface="Angsana New" pitchFamily="18" charset="-34"/>
              </a:rPr>
              <a:t>Manan</a:t>
            </a:r>
            <a:r>
              <a:rPr lang="en-US" sz="1600" dirty="0" smtClean="0">
                <a:latin typeface="Angsana New" pitchFamily="18" charset="-34"/>
                <a:cs typeface="Angsana New" pitchFamily="18" charset="-34"/>
              </a:rPr>
              <a:t> </a:t>
            </a:r>
            <a:r>
              <a:rPr lang="en-US" sz="1600" dirty="0" err="1" smtClean="0">
                <a:latin typeface="Angsana New" pitchFamily="18" charset="-34"/>
                <a:cs typeface="Angsana New" pitchFamily="18" charset="-34"/>
              </a:rPr>
              <a:t>Prakashan</a:t>
            </a:r>
            <a:endParaRPr lang="en-US" sz="1600" dirty="0" smtClean="0">
              <a:latin typeface="Angsana New" pitchFamily="18" charset="-34"/>
              <a:cs typeface="Angsana New" pitchFamily="18" charset="-34"/>
            </a:endParaRPr>
          </a:p>
          <a:p>
            <a:r>
              <a:rPr lang="en-US" sz="1600" dirty="0" smtClean="0">
                <a:latin typeface="Angsana New" pitchFamily="18" charset="-34"/>
                <a:cs typeface="Angsana New" pitchFamily="18" charset="-34"/>
              </a:rPr>
              <a:t>Byjus.com</a:t>
            </a:r>
          </a:p>
          <a:p>
            <a:endParaRPr lang="en-US" sz="1600" dirty="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219200"/>
            <a:ext cx="8503920" cy="5334000"/>
          </a:xfrm>
        </p:spPr>
        <p:txBody>
          <a:bodyPr>
            <a:normAutofit fontScale="92500" lnSpcReduction="10000"/>
          </a:bodyPr>
          <a:lstStyle/>
          <a:p>
            <a:pPr algn="just"/>
            <a:r>
              <a:rPr lang="en-US" sz="1600" b="1" dirty="0" smtClean="0"/>
              <a:t>Functions of National Commission for Women</a:t>
            </a:r>
            <a:endParaRPr lang="en-US" sz="1600" dirty="0" smtClean="0"/>
          </a:p>
          <a:p>
            <a:pPr algn="just"/>
            <a:r>
              <a:rPr lang="en-US" sz="1600" b="1" dirty="0" smtClean="0"/>
              <a:t>Inquiry and Investigation</a:t>
            </a:r>
            <a:endParaRPr lang="en-US" sz="1600" dirty="0" smtClean="0"/>
          </a:p>
          <a:p>
            <a:pPr algn="just"/>
            <a:r>
              <a:rPr lang="en-US" sz="1600" dirty="0" smtClean="0"/>
              <a:t>The National Commission of Women enjoys the powers of a civil court. It investigates and examines the matters related to the safeguards ensured for feminine society under the Constitution of India. It took complaints </a:t>
            </a:r>
            <a:r>
              <a:rPr lang="en-US" sz="1600" dirty="0" err="1" smtClean="0"/>
              <a:t>suo</a:t>
            </a:r>
            <a:r>
              <a:rPr lang="en-US" sz="1600" dirty="0" smtClean="0"/>
              <a:t> </a:t>
            </a:r>
            <a:r>
              <a:rPr lang="en-US" sz="1600" dirty="0" err="1" smtClean="0"/>
              <a:t>moto</a:t>
            </a:r>
            <a:r>
              <a:rPr lang="en-US" sz="1600" dirty="0" smtClean="0"/>
              <a:t> notice of issues related to the non- implementation of laws and non- enforcement of laws and non -compliance of policy decisions, guidelines enacted and aimed at mitigating hardships ensuring the welfare and then take up issues arising out of matter with the concerned authorities.</a:t>
            </a:r>
          </a:p>
          <a:p>
            <a:pPr algn="just"/>
            <a:r>
              <a:rPr lang="en-US" sz="1600" b="1" dirty="0" smtClean="0"/>
              <a:t>Action Research</a:t>
            </a:r>
            <a:endParaRPr lang="en-US" sz="1600" dirty="0" smtClean="0"/>
          </a:p>
          <a:p>
            <a:pPr algn="just"/>
            <a:r>
              <a:rPr lang="en-US" sz="1600" dirty="0" smtClean="0"/>
              <a:t>NCW members take part in the planning process of socio-economic development of women, propose measures to encourage their representation in all spheres and review their advancement. It also examines the safeguards provided for women in the Constitution and other laws study their working, recommend amendments to meet any inadequacies or deficiencies, and advocate measures for effective implementation.</a:t>
            </a:r>
          </a:p>
          <a:p>
            <a:pPr algn="just"/>
            <a:r>
              <a:rPr lang="en-US" sz="1600" b="1" dirty="0" smtClean="0"/>
              <a:t>Legal Intervention</a:t>
            </a:r>
            <a:endParaRPr lang="en-US" sz="1600" dirty="0" smtClean="0"/>
          </a:p>
          <a:p>
            <a:pPr algn="just"/>
            <a:r>
              <a:rPr lang="en-US" sz="1600" dirty="0" smtClean="0"/>
              <a:t>The </a:t>
            </a:r>
            <a:r>
              <a:rPr lang="en-US" sz="1600" dirty="0" err="1" smtClean="0"/>
              <a:t>Parivarik</a:t>
            </a:r>
            <a:r>
              <a:rPr lang="en-US" sz="1600" dirty="0" smtClean="0"/>
              <a:t> </a:t>
            </a:r>
            <a:r>
              <a:rPr lang="en-US" sz="1600" dirty="0" err="1" smtClean="0"/>
              <a:t>Mahila</a:t>
            </a:r>
            <a:r>
              <a:rPr lang="en-US" sz="1600" dirty="0" smtClean="0"/>
              <a:t> </a:t>
            </a:r>
            <a:r>
              <a:rPr lang="en-US" sz="1600" dirty="0" err="1" smtClean="0"/>
              <a:t>Lok</a:t>
            </a:r>
            <a:r>
              <a:rPr lang="en-US" sz="1600" dirty="0" smtClean="0"/>
              <a:t> </a:t>
            </a:r>
            <a:r>
              <a:rPr lang="en-US" sz="1600" dirty="0" err="1" smtClean="0"/>
              <a:t>Adalat</a:t>
            </a:r>
            <a:r>
              <a:rPr lang="en-US" sz="1600" dirty="0" smtClean="0"/>
              <a:t>, (PMLA) is an innovative component with its roots in the traditional </a:t>
            </a:r>
            <a:r>
              <a:rPr lang="en-US" sz="1600" dirty="0" err="1" smtClean="0"/>
              <a:t>Nyaya</a:t>
            </a:r>
            <a:r>
              <a:rPr lang="en-US" sz="1600" dirty="0" smtClean="0"/>
              <a:t> </a:t>
            </a:r>
            <a:r>
              <a:rPr lang="en-US" sz="1600" dirty="0" err="1" smtClean="0"/>
              <a:t>Panchayats</a:t>
            </a:r>
            <a:r>
              <a:rPr lang="en-US" sz="1600" dirty="0" smtClean="0"/>
              <a:t>. It is created by NCW for the </a:t>
            </a:r>
            <a:r>
              <a:rPr lang="en-US" sz="1600" dirty="0" err="1" smtClean="0"/>
              <a:t>redressal</a:t>
            </a:r>
            <a:r>
              <a:rPr lang="en-US" sz="1600" dirty="0" smtClean="0"/>
              <a:t> and speedy disposal of cases. It has taken up 7500 cases so far. The essential feature of PMLA is cordial mutual settlement and flexibility in implementation, aiming to empower women in the justice delivery mechanism.</a:t>
            </a:r>
          </a:p>
          <a:p>
            <a:endParaRPr lang="en-US" sz="1600" dirty="0" smtClean="0"/>
          </a:p>
          <a:p>
            <a:r>
              <a:rPr lang="en-US" sz="1600" dirty="0" smtClean="0">
                <a:latin typeface="Angsana New" pitchFamily="18" charset="-34"/>
                <a:cs typeface="Angsana New" pitchFamily="18" charset="-34"/>
              </a:rPr>
              <a:t>Ref: Michael </a:t>
            </a:r>
            <a:r>
              <a:rPr lang="en-US" sz="1600" dirty="0" err="1" smtClean="0">
                <a:latin typeface="Angsana New" pitchFamily="18" charset="-34"/>
                <a:cs typeface="Angsana New" pitchFamily="18" charset="-34"/>
              </a:rPr>
              <a:t>Vaz</a:t>
            </a:r>
            <a:r>
              <a:rPr lang="en-US" sz="1600" dirty="0" smtClean="0">
                <a:latin typeface="Angsana New" pitchFamily="18" charset="-34"/>
                <a:cs typeface="Angsana New" pitchFamily="18" charset="-34"/>
              </a:rPr>
              <a:t>, </a:t>
            </a:r>
            <a:r>
              <a:rPr lang="en-US" sz="1600" dirty="0" err="1" smtClean="0">
                <a:latin typeface="Angsana New" pitchFamily="18" charset="-34"/>
                <a:cs typeface="Angsana New" pitchFamily="18" charset="-34"/>
              </a:rPr>
              <a:t>Arrora</a:t>
            </a:r>
            <a:r>
              <a:rPr lang="en-US" sz="1600" dirty="0" smtClean="0">
                <a:latin typeface="Angsana New" pitchFamily="18" charset="-34"/>
                <a:cs typeface="Angsana New" pitchFamily="18" charset="-34"/>
              </a:rPr>
              <a:t> </a:t>
            </a:r>
            <a:r>
              <a:rPr lang="en-US" sz="1600" dirty="0" err="1" smtClean="0">
                <a:latin typeface="Angsana New" pitchFamily="18" charset="-34"/>
                <a:cs typeface="Angsana New" pitchFamily="18" charset="-34"/>
              </a:rPr>
              <a:t>Vaz</a:t>
            </a:r>
            <a:r>
              <a:rPr lang="en-US" sz="1600" dirty="0" smtClean="0">
                <a:latin typeface="Angsana New" pitchFamily="18" charset="-34"/>
                <a:cs typeface="Angsana New" pitchFamily="18" charset="-34"/>
              </a:rPr>
              <a:t>, Foundation Course –III, </a:t>
            </a:r>
            <a:r>
              <a:rPr lang="en-US" sz="1600" dirty="0" err="1" smtClean="0">
                <a:latin typeface="Angsana New" pitchFamily="18" charset="-34"/>
                <a:cs typeface="Angsana New" pitchFamily="18" charset="-34"/>
              </a:rPr>
              <a:t>Manan</a:t>
            </a:r>
            <a:r>
              <a:rPr lang="en-US" sz="1600" dirty="0" smtClean="0">
                <a:latin typeface="Angsana New" pitchFamily="18" charset="-34"/>
                <a:cs typeface="Angsana New" pitchFamily="18" charset="-34"/>
              </a:rPr>
              <a:t> </a:t>
            </a:r>
            <a:r>
              <a:rPr lang="en-US" sz="1600" dirty="0" err="1" smtClean="0">
                <a:latin typeface="Angsana New" pitchFamily="18" charset="-34"/>
                <a:cs typeface="Angsana New" pitchFamily="18" charset="-34"/>
              </a:rPr>
              <a:t>Prakashan</a:t>
            </a:r>
            <a:endParaRPr lang="en-US" sz="1600" dirty="0" smtClean="0">
              <a:latin typeface="Angsana New" pitchFamily="18" charset="-34"/>
              <a:cs typeface="Angsana New" pitchFamily="18" charset="-34"/>
            </a:endParaRPr>
          </a:p>
          <a:p>
            <a:r>
              <a:rPr lang="en-US" sz="1600" dirty="0" smtClean="0">
                <a:latin typeface="Angsana New" pitchFamily="18" charset="-34"/>
                <a:cs typeface="Angsana New" pitchFamily="18" charset="-34"/>
              </a:rPr>
              <a:t>Byjus.com</a:t>
            </a:r>
          </a:p>
          <a:p>
            <a:endParaRPr lang="en-US" sz="1600" dirty="0" smtClean="0"/>
          </a:p>
          <a:p>
            <a:endParaRPr lang="en-US" sz="16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a:r>
              <a:rPr lang="en-US" sz="1600" dirty="0" smtClean="0"/>
              <a:t>The Commission shall perform all or any of the following functions:</a:t>
            </a:r>
          </a:p>
          <a:p>
            <a:pPr algn="just"/>
            <a:r>
              <a:rPr lang="en-US" sz="1600" b="1" dirty="0" smtClean="0"/>
              <a:t>Investigation and Examination:</a:t>
            </a:r>
            <a:r>
              <a:rPr lang="en-US" sz="1600" dirty="0" smtClean="0"/>
              <a:t> Investigate and examine all the matters relating to the safeguards provided for the women under the Constitution and other laws</a:t>
            </a:r>
          </a:p>
          <a:p>
            <a:pPr algn="just"/>
            <a:r>
              <a:rPr lang="en-US" sz="1600" b="1" dirty="0" smtClean="0"/>
              <a:t>Presentation of Reports:</a:t>
            </a:r>
            <a:r>
              <a:rPr lang="en-US" sz="1600" dirty="0" smtClean="0"/>
              <a:t> Table reports to the Central Government, every year and at such other times as the Commission may deem fit, reports upon the working of those safeguards</a:t>
            </a:r>
          </a:p>
          <a:p>
            <a:pPr algn="just"/>
            <a:r>
              <a:rPr lang="en-US" sz="1600" b="1" dirty="0" smtClean="0"/>
              <a:t>Recommendations:</a:t>
            </a:r>
            <a:r>
              <a:rPr lang="en-US" sz="1600" dirty="0" smtClean="0"/>
              <a:t> Make in such reports and recommendations for the effective accomplishment of those safeguards for enhancing the conditions of the women by the Union or any State.</a:t>
            </a:r>
          </a:p>
          <a:p>
            <a:pPr algn="just"/>
            <a:r>
              <a:rPr lang="en-US" sz="1600" b="1" dirty="0" smtClean="0"/>
              <a:t>Review</a:t>
            </a:r>
            <a:r>
              <a:rPr lang="en-US" sz="1600" dirty="0" smtClean="0"/>
              <a:t>, every now and then, the current provisions of the Constitution and other laws distressing the women and prescribe alterations and suggest curative legislative measures meet any break, inadequacies and incapacity in such legislation.</a:t>
            </a:r>
          </a:p>
          <a:p>
            <a:pPr algn="just"/>
            <a:r>
              <a:rPr lang="en-US" sz="1600" b="1" dirty="0" smtClean="0"/>
              <a:t>Cases of Violation:</a:t>
            </a:r>
            <a:r>
              <a:rPr lang="en-US" sz="1600" dirty="0" smtClean="0"/>
              <a:t> Take up cases of infringement of the provisions of the Constitution and of other laws relating to the women with the relevant authorities</a:t>
            </a:r>
          </a:p>
          <a:p>
            <a:pPr algn="just"/>
            <a:r>
              <a:rPr lang="en-US" sz="1600" b="1" dirty="0" err="1" smtClean="0"/>
              <a:t>Suo</a:t>
            </a:r>
            <a:r>
              <a:rPr lang="en-US" sz="1600" b="1" dirty="0" smtClean="0"/>
              <a:t> </a:t>
            </a:r>
            <a:r>
              <a:rPr lang="en-US" sz="1600" b="1" dirty="0" err="1" smtClean="0"/>
              <a:t>Motu</a:t>
            </a:r>
            <a:r>
              <a:rPr lang="en-US" sz="1600" b="1" dirty="0" smtClean="0"/>
              <a:t> Notice:</a:t>
            </a:r>
            <a:r>
              <a:rPr lang="en-US" sz="1600" dirty="0" smtClean="0"/>
              <a:t> It looks into complaints, and takes </a:t>
            </a:r>
            <a:r>
              <a:rPr lang="en-US" sz="1600" dirty="0" err="1" smtClean="0"/>
              <a:t>Suo</a:t>
            </a:r>
            <a:r>
              <a:rPr lang="en-US" sz="1600" dirty="0" smtClean="0"/>
              <a:t> Motto notice of matters relating to – deprivation of women’s rights, Non-implementation of the laws and Non-compliance of policy decisions guaranteeing the welfare for women society.</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a:r>
              <a:rPr lang="en-US" sz="1600" b="1" dirty="0" smtClean="0"/>
              <a:t>Special Studies and Investigation:</a:t>
            </a:r>
            <a:r>
              <a:rPr lang="en-US" sz="1600" dirty="0" smtClean="0"/>
              <a:t> It conducts special studies or investigation on the concerning issues or circumstances emerging out of segregation and outrages against ladies and recognizes the limitations in order to suggest techniques for their expulsion</a:t>
            </a:r>
          </a:p>
          <a:p>
            <a:pPr algn="just"/>
            <a:r>
              <a:rPr lang="en-US" sz="1600" b="1" dirty="0" smtClean="0"/>
              <a:t>Research:</a:t>
            </a:r>
            <a:r>
              <a:rPr lang="en-US" sz="1600" dirty="0" smtClean="0"/>
              <a:t> Undertake the promotional and educational research so as to propose ways of ensuring due representation of women in all fields and identifies the factors responsible for impeding the support services and technologies for reducing drudgery and professional health hazards and for escalating their efficiency.</a:t>
            </a:r>
          </a:p>
          <a:p>
            <a:pPr algn="just"/>
            <a:r>
              <a:rPr lang="en-US" sz="1600" b="1" dirty="0" smtClean="0"/>
              <a:t>Participation in all spheres particularly in Planning:</a:t>
            </a:r>
            <a:r>
              <a:rPr lang="en-US" sz="1600" dirty="0" smtClean="0"/>
              <a:t> take part and advice on the planning process of socio-economic development of women</a:t>
            </a:r>
          </a:p>
          <a:p>
            <a:pPr algn="just"/>
            <a:r>
              <a:rPr lang="en-US" sz="1600" b="1" dirty="0" smtClean="0"/>
              <a:t>Evaluation:</a:t>
            </a:r>
            <a:r>
              <a:rPr lang="en-US" sz="1600" dirty="0" smtClean="0"/>
              <a:t> assess the progress of the development of women society under the Union and State.</a:t>
            </a:r>
          </a:p>
          <a:p>
            <a:pPr algn="just"/>
            <a:r>
              <a:rPr lang="en-US" sz="1600" b="1" dirty="0" smtClean="0"/>
              <a:t>Inspection:</a:t>
            </a:r>
            <a:r>
              <a:rPr lang="en-US" sz="1600" dirty="0" smtClean="0"/>
              <a:t> investigate or cause to be inspected a jail, remand home women’s establishment or other places of guardianship where ladies are kept as detainees.</a:t>
            </a:r>
          </a:p>
          <a:p>
            <a:pPr algn="just"/>
            <a:r>
              <a:rPr lang="en-US" sz="1600" b="1" dirty="0" smtClean="0"/>
              <a:t>Funding:</a:t>
            </a:r>
            <a:r>
              <a:rPr lang="en-US" sz="1600" dirty="0" smtClean="0"/>
              <a:t> fund litigation, relating issues affecting a large body of women.</a:t>
            </a:r>
          </a:p>
          <a:p>
            <a:pPr algn="just"/>
            <a:r>
              <a:rPr lang="en-US" sz="1600" b="1" dirty="0" smtClean="0"/>
              <a:t>Reporting:</a:t>
            </a:r>
            <a:r>
              <a:rPr lang="en-US" sz="1600" dirty="0" smtClean="0"/>
              <a:t> make periodical reports on any issue pertaining to women and in particular various difficulties under which women toil.</a:t>
            </a:r>
          </a:p>
          <a:p>
            <a:pPr algn="just"/>
            <a:endParaRPr lang="en-US" sz="16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457200"/>
          </a:xfrm>
        </p:spPr>
        <p:txBody>
          <a:bodyPr>
            <a:normAutofit fontScale="90000"/>
          </a:bodyPr>
          <a:lstStyle/>
          <a:p>
            <a:endParaRPr lang="en-US" dirty="0"/>
          </a:p>
        </p:txBody>
      </p:sp>
      <p:sp>
        <p:nvSpPr>
          <p:cNvPr id="3" name="Content Placeholder 2"/>
          <p:cNvSpPr>
            <a:spLocks noGrp="1"/>
          </p:cNvSpPr>
          <p:nvPr>
            <p:ph sz="quarter" idx="1"/>
          </p:nvPr>
        </p:nvSpPr>
        <p:spPr>
          <a:xfrm>
            <a:off x="301752" y="1447800"/>
            <a:ext cx="8503920" cy="4651248"/>
          </a:xfrm>
        </p:spPr>
        <p:txBody>
          <a:bodyPr>
            <a:normAutofit/>
          </a:bodyPr>
          <a:lstStyle/>
          <a:p>
            <a:pPr algn="just"/>
            <a:r>
              <a:rPr lang="en-US" sz="1600" dirty="0" smtClean="0"/>
              <a:t>Complaints and Counseling Unit of National Commission for Women</a:t>
            </a:r>
          </a:p>
          <a:p>
            <a:pPr algn="just"/>
            <a:r>
              <a:rPr lang="en-US" sz="1600" dirty="0" smtClean="0"/>
              <a:t>This cell is the Core unit of the commission and pro members. The power selecting members is vested with the Union Government and the nature of the country’s volatile political scenario tends the commission to be politicized.</a:t>
            </a:r>
          </a:p>
          <a:p>
            <a:pPr algn="just"/>
            <a:r>
              <a:rPr lang="en-US" sz="1600" dirty="0" smtClean="0"/>
              <a:t>The jurisdiction of the commission is not operating </a:t>
            </a:r>
            <a:r>
              <a:rPr lang="en-US" sz="1600" dirty="0" err="1" smtClean="0"/>
              <a:t>cesses</a:t>
            </a:r>
            <a:r>
              <a:rPr lang="en-US" sz="1600" dirty="0" smtClean="0"/>
              <a:t> the complaints received oral, written or </a:t>
            </a:r>
            <a:r>
              <a:rPr lang="en-US" sz="1600" dirty="0" err="1" smtClean="0"/>
              <a:t>suo</a:t>
            </a:r>
            <a:r>
              <a:rPr lang="en-US" sz="1600" dirty="0" smtClean="0"/>
              <a:t> </a:t>
            </a:r>
            <a:r>
              <a:rPr lang="en-US" sz="1600" dirty="0" err="1" smtClean="0"/>
              <a:t>motu</a:t>
            </a:r>
            <a:r>
              <a:rPr lang="en-US" sz="1600" dirty="0" smtClean="0"/>
              <a:t> under Section 10 of the NCW Act. The complaints received relate to domestic violence, harassment, dowry, torture, desertion, bigamy, rape, and refusal to register FIR, cruelty by husband, deprivation, gender discrimination and sexual harassment at workplace. </a:t>
            </a:r>
          </a:p>
          <a:p>
            <a:pPr algn="just"/>
            <a:r>
              <a:rPr lang="en-US" sz="1600" dirty="0" smtClean="0"/>
              <a:t>The complaints are dealt with and tackled in various ways such as Investigations by the police are expedited and monitored, disaggregated data are made available to various state authorities to facilitate action, family disputes are resolved or compromised through </a:t>
            </a:r>
            <a:r>
              <a:rPr lang="en-US" sz="1600" dirty="0" err="1" smtClean="0"/>
              <a:t>counselling</a:t>
            </a:r>
            <a:r>
              <a:rPr lang="en-US" sz="1600" dirty="0" smtClean="0"/>
              <a:t>.</a:t>
            </a:r>
          </a:p>
          <a:p>
            <a:pPr algn="just"/>
            <a:endParaRPr lang="en-US" sz="1600" dirty="0" smtClean="0"/>
          </a:p>
          <a:p>
            <a:pPr algn="just"/>
            <a:endParaRPr lang="en-US" sz="1600" dirty="0" smtClean="0"/>
          </a:p>
          <a:p>
            <a:pPr algn="just"/>
            <a:endParaRPr lang="en-US" sz="1600" dirty="0" smtClean="0"/>
          </a:p>
          <a:p>
            <a:pPr algn="just"/>
            <a:r>
              <a:rPr lang="en-US" sz="1800" dirty="0" smtClean="0">
                <a:latin typeface="Angsana New" pitchFamily="18" charset="-34"/>
                <a:cs typeface="Angsana New" pitchFamily="18" charset="-34"/>
              </a:rPr>
              <a:t>Ref: Michael </a:t>
            </a:r>
            <a:r>
              <a:rPr lang="en-US" sz="1800" dirty="0" err="1" smtClean="0">
                <a:latin typeface="Angsana New" pitchFamily="18" charset="-34"/>
                <a:cs typeface="Angsana New" pitchFamily="18" charset="-34"/>
              </a:rPr>
              <a:t>Vaz</a:t>
            </a:r>
            <a:r>
              <a:rPr lang="en-US" sz="1800" dirty="0" smtClean="0">
                <a:latin typeface="Angsana New" pitchFamily="18" charset="-34"/>
                <a:cs typeface="Angsana New" pitchFamily="18" charset="-34"/>
              </a:rPr>
              <a:t>, </a:t>
            </a:r>
            <a:r>
              <a:rPr lang="en-US" sz="1800" dirty="0" err="1" smtClean="0">
                <a:latin typeface="Angsana New" pitchFamily="18" charset="-34"/>
                <a:cs typeface="Angsana New" pitchFamily="18" charset="-34"/>
              </a:rPr>
              <a:t>Arrora</a:t>
            </a:r>
            <a:r>
              <a:rPr lang="en-US" sz="1800" dirty="0" smtClean="0">
                <a:latin typeface="Angsana New" pitchFamily="18" charset="-34"/>
                <a:cs typeface="Angsana New" pitchFamily="18" charset="-34"/>
              </a:rPr>
              <a:t> </a:t>
            </a:r>
            <a:r>
              <a:rPr lang="en-US" sz="1800" dirty="0" err="1" smtClean="0">
                <a:latin typeface="Angsana New" pitchFamily="18" charset="-34"/>
                <a:cs typeface="Angsana New" pitchFamily="18" charset="-34"/>
              </a:rPr>
              <a:t>Vaz</a:t>
            </a:r>
            <a:r>
              <a:rPr lang="en-US" sz="1800" dirty="0" smtClean="0">
                <a:latin typeface="Angsana New" pitchFamily="18" charset="-34"/>
                <a:cs typeface="Angsana New" pitchFamily="18" charset="-34"/>
              </a:rPr>
              <a:t>, Foundation Course –III, </a:t>
            </a:r>
            <a:r>
              <a:rPr lang="en-US" sz="1800" dirty="0" err="1" smtClean="0">
                <a:latin typeface="Angsana New" pitchFamily="18" charset="-34"/>
                <a:cs typeface="Angsana New" pitchFamily="18" charset="-34"/>
              </a:rPr>
              <a:t>Manan</a:t>
            </a:r>
            <a:r>
              <a:rPr lang="en-US" sz="1800" dirty="0" smtClean="0">
                <a:latin typeface="Angsana New" pitchFamily="18" charset="-34"/>
                <a:cs typeface="Angsana New" pitchFamily="18" charset="-34"/>
              </a:rPr>
              <a:t> </a:t>
            </a:r>
            <a:r>
              <a:rPr lang="en-US" sz="1800" dirty="0" err="1" smtClean="0">
                <a:latin typeface="Angsana New" pitchFamily="18" charset="-34"/>
                <a:cs typeface="Angsana New" pitchFamily="18" charset="-34"/>
              </a:rPr>
              <a:t>Prakashan</a:t>
            </a:r>
            <a:endParaRPr lang="en-US" sz="1800" dirty="0" smtClean="0">
              <a:latin typeface="Angsana New" pitchFamily="18" charset="-34"/>
              <a:cs typeface="Angsana New" pitchFamily="18" charset="-34"/>
            </a:endParaRPr>
          </a:p>
          <a:p>
            <a:pPr algn="just"/>
            <a:endParaRPr lang="en-US" sz="1600" dirty="0" smtClean="0"/>
          </a:p>
          <a:p>
            <a:endParaRPr lang="en-US" sz="23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noAutofit/>
          </a:bodyPr>
          <a:lstStyle/>
          <a:p>
            <a:r>
              <a:rPr lang="en-US" sz="2800" b="1" dirty="0" smtClean="0">
                <a:solidFill>
                  <a:srgbClr val="C00000"/>
                </a:solidFill>
                <a:latin typeface="Algerian" pitchFamily="82" charset="0"/>
              </a:rPr>
              <a:t/>
            </a:r>
            <a:br>
              <a:rPr lang="en-US" sz="2800" b="1" dirty="0" smtClean="0">
                <a:solidFill>
                  <a:srgbClr val="C00000"/>
                </a:solidFill>
                <a:latin typeface="Algerian" pitchFamily="82" charset="0"/>
              </a:rPr>
            </a:br>
            <a:r>
              <a:rPr lang="en-US" sz="2800" b="1" dirty="0" smtClean="0">
                <a:solidFill>
                  <a:srgbClr val="C00000"/>
                </a:solidFill>
                <a:latin typeface="Algerian" pitchFamily="82" charset="0"/>
              </a:rPr>
              <a:t/>
            </a:r>
            <a:br>
              <a:rPr lang="en-US" sz="2800" b="1" dirty="0" smtClean="0">
                <a:solidFill>
                  <a:srgbClr val="C00000"/>
                </a:solidFill>
                <a:latin typeface="Algerian" pitchFamily="82" charset="0"/>
              </a:rPr>
            </a:br>
            <a:r>
              <a:rPr lang="en-US" sz="2800" b="1" dirty="0" smtClean="0">
                <a:solidFill>
                  <a:srgbClr val="C00000"/>
                </a:solidFill>
                <a:latin typeface="Algerian" pitchFamily="82" charset="0"/>
              </a:rPr>
              <a:t>The national commission for protection child rights</a:t>
            </a:r>
            <a:endParaRPr lang="en-US" sz="2800" b="1" dirty="0">
              <a:solidFill>
                <a:srgbClr val="C00000"/>
              </a:solidFill>
              <a:latin typeface="Algerian" pitchFamily="82" charset="0"/>
            </a:endParaRPr>
          </a:p>
        </p:txBody>
      </p:sp>
      <p:sp>
        <p:nvSpPr>
          <p:cNvPr id="3" name="Content Placeholder 2"/>
          <p:cNvSpPr>
            <a:spLocks noGrp="1"/>
          </p:cNvSpPr>
          <p:nvPr>
            <p:ph sz="quarter" idx="1"/>
          </p:nvPr>
        </p:nvSpPr>
        <p:spPr/>
        <p:txBody>
          <a:bodyPr>
            <a:normAutofit lnSpcReduction="10000"/>
          </a:bodyPr>
          <a:lstStyle/>
          <a:p>
            <a:r>
              <a:rPr lang="en-US" sz="1600" dirty="0" smtClean="0"/>
              <a:t>It was a statutory body set up in 2007 under commission for Protection of Child Rights Act, 2007.</a:t>
            </a:r>
          </a:p>
          <a:p>
            <a:r>
              <a:rPr lang="en-US" sz="1600" dirty="0" smtClean="0"/>
              <a:t>Objective is to protect , promote and defend the child rights in India.</a:t>
            </a:r>
          </a:p>
          <a:p>
            <a:pPr>
              <a:buNone/>
            </a:pPr>
            <a:r>
              <a:rPr lang="en-US" sz="1600" b="1" dirty="0" smtClean="0"/>
              <a:t>Composition :</a:t>
            </a:r>
          </a:p>
          <a:p>
            <a:r>
              <a:rPr lang="en-US" sz="1600" dirty="0" smtClean="0"/>
              <a:t>A Chairperson</a:t>
            </a:r>
          </a:p>
          <a:p>
            <a:r>
              <a:rPr lang="en-US" sz="1600" dirty="0" smtClean="0"/>
              <a:t>Six members of which at least two should be women.</a:t>
            </a:r>
          </a:p>
          <a:p>
            <a:r>
              <a:rPr lang="en-US" sz="1600" dirty="0" smtClean="0"/>
              <a:t>All are appointed by Central government for 3 years.</a:t>
            </a:r>
          </a:p>
          <a:p>
            <a:pPr>
              <a:buNone/>
            </a:pPr>
            <a:r>
              <a:rPr lang="en-US" sz="1600" b="1" dirty="0" smtClean="0"/>
              <a:t>Functions:</a:t>
            </a:r>
          </a:p>
          <a:p>
            <a:r>
              <a:rPr lang="en-US" sz="1600" dirty="0" smtClean="0"/>
              <a:t>It examines and reviews the safeguards provided by the laws for protection of child rights</a:t>
            </a:r>
          </a:p>
          <a:p>
            <a:r>
              <a:rPr lang="en-US" sz="1600" dirty="0" smtClean="0"/>
              <a:t>It can insure into the violations of child rights.</a:t>
            </a:r>
          </a:p>
          <a:p>
            <a:r>
              <a:rPr lang="en-US" sz="1600" dirty="0" smtClean="0"/>
              <a:t>It has powers of civil court in respect of following matters:</a:t>
            </a:r>
          </a:p>
          <a:p>
            <a:pPr>
              <a:buFont typeface="Wingdings" pitchFamily="2" charset="2"/>
              <a:buChar char="Ø"/>
            </a:pPr>
            <a:r>
              <a:rPr lang="en-US" sz="1600" dirty="0" smtClean="0"/>
              <a:t>Enforcing attendance of any person</a:t>
            </a:r>
          </a:p>
          <a:p>
            <a:pPr>
              <a:buFont typeface="Wingdings" pitchFamily="2" charset="2"/>
              <a:buChar char="Ø"/>
            </a:pPr>
            <a:r>
              <a:rPr lang="en-US" sz="1600" dirty="0" smtClean="0"/>
              <a:t>Discovery and production of any document</a:t>
            </a:r>
          </a:p>
          <a:p>
            <a:pPr>
              <a:buFont typeface="Wingdings" pitchFamily="2" charset="2"/>
              <a:buChar char="Ø"/>
            </a:pPr>
            <a:r>
              <a:rPr lang="en-US" sz="1600" dirty="0" smtClean="0"/>
              <a:t>Receiving evidence on affidavits</a:t>
            </a:r>
          </a:p>
          <a:p>
            <a:pPr>
              <a:buFont typeface="Wingdings" pitchFamily="2" charset="2"/>
              <a:buChar char="Ø"/>
            </a:pPr>
            <a:r>
              <a:rPr lang="en-US" sz="1600" dirty="0" smtClean="0"/>
              <a:t>Asking for public record from court or office</a:t>
            </a:r>
          </a:p>
          <a:p>
            <a:pPr>
              <a:buFont typeface="Wingdings" pitchFamily="2" charset="2"/>
              <a:buChar char="Ø"/>
            </a:pPr>
            <a:r>
              <a:rPr lang="en-US" sz="1600" dirty="0" smtClean="0"/>
              <a:t>Issuing summons for the examination of witnesses or documents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1600" dirty="0" smtClean="0"/>
              <a:t>To study treaties, review of policies, make recommendations etc.</a:t>
            </a:r>
          </a:p>
          <a:p>
            <a:r>
              <a:rPr lang="en-US" sz="1600" dirty="0" smtClean="0"/>
              <a:t>To promote research in the field of child rights.</a:t>
            </a:r>
          </a:p>
          <a:p>
            <a:r>
              <a:rPr lang="en-US" sz="1600" dirty="0" smtClean="0"/>
              <a:t>To spread awareness about literacy </a:t>
            </a:r>
          </a:p>
          <a:p>
            <a:r>
              <a:rPr lang="en-US" sz="1600" dirty="0" smtClean="0"/>
              <a:t>To inspect juvenile custodial home or other institution.</a:t>
            </a:r>
          </a:p>
          <a:p>
            <a:r>
              <a:rPr lang="en-US" sz="1600" dirty="0" smtClean="0"/>
              <a:t>To inquire into complaints and issue notices relating to violation of child rights non compliance of policies etc.</a:t>
            </a:r>
          </a:p>
          <a:p>
            <a:r>
              <a:rPr lang="en-US" sz="1600" dirty="0" smtClean="0"/>
              <a:t>The commission has been given functions under Protection of  Children from Sexual Offences Act, 2012.</a:t>
            </a:r>
          </a:p>
          <a:p>
            <a:r>
              <a:rPr lang="en-US" sz="1600" dirty="0" smtClean="0"/>
              <a:t>The commission can recommend to concerned government regarding any proceedings or to grant interim relief to the victim.</a:t>
            </a:r>
          </a:p>
          <a:p>
            <a:r>
              <a:rPr lang="en-US" sz="1600" dirty="0" smtClean="0"/>
              <a:t>Submits annual or special reports to the central and state government concerned.</a:t>
            </a:r>
          </a:p>
          <a:p>
            <a:endParaRPr lang="en-US" sz="1600" dirty="0" smtClean="0"/>
          </a:p>
          <a:p>
            <a:endParaRPr lang="en-US" sz="1600" dirty="0" smtClean="0"/>
          </a:p>
          <a:p>
            <a:endParaRPr lang="en-US" sz="1600" dirty="0" smtClean="0"/>
          </a:p>
          <a:p>
            <a:pPr>
              <a:buNone/>
            </a:pPr>
            <a:r>
              <a:rPr lang="en-US" sz="1800" dirty="0" smtClean="0">
                <a:latin typeface="Angsana New" pitchFamily="18" charset="-34"/>
                <a:cs typeface="Angsana New" pitchFamily="18" charset="-34"/>
              </a:rPr>
              <a:t>Ref: Michael </a:t>
            </a:r>
            <a:r>
              <a:rPr lang="en-US" sz="1800" dirty="0" err="1" smtClean="0">
                <a:latin typeface="Angsana New" pitchFamily="18" charset="-34"/>
                <a:cs typeface="Angsana New" pitchFamily="18" charset="-34"/>
              </a:rPr>
              <a:t>Vaz</a:t>
            </a:r>
            <a:r>
              <a:rPr lang="en-US" sz="1800" dirty="0" smtClean="0">
                <a:latin typeface="Angsana New" pitchFamily="18" charset="-34"/>
                <a:cs typeface="Angsana New" pitchFamily="18" charset="-34"/>
              </a:rPr>
              <a:t>, </a:t>
            </a:r>
            <a:r>
              <a:rPr lang="en-US" sz="1800" dirty="0" err="1" smtClean="0">
                <a:latin typeface="Angsana New" pitchFamily="18" charset="-34"/>
                <a:cs typeface="Angsana New" pitchFamily="18" charset="-34"/>
              </a:rPr>
              <a:t>Arrora</a:t>
            </a:r>
            <a:r>
              <a:rPr lang="en-US" sz="1800" dirty="0" smtClean="0">
                <a:latin typeface="Angsana New" pitchFamily="18" charset="-34"/>
                <a:cs typeface="Angsana New" pitchFamily="18" charset="-34"/>
              </a:rPr>
              <a:t> </a:t>
            </a:r>
            <a:r>
              <a:rPr lang="en-US" sz="1800" dirty="0" err="1" smtClean="0">
                <a:latin typeface="Angsana New" pitchFamily="18" charset="-34"/>
                <a:cs typeface="Angsana New" pitchFamily="18" charset="-34"/>
              </a:rPr>
              <a:t>Vaz</a:t>
            </a:r>
            <a:r>
              <a:rPr lang="en-US" sz="1800" dirty="0" smtClean="0">
                <a:latin typeface="Angsana New" pitchFamily="18" charset="-34"/>
                <a:cs typeface="Angsana New" pitchFamily="18" charset="-34"/>
              </a:rPr>
              <a:t>, Foundation Course –III, </a:t>
            </a:r>
            <a:r>
              <a:rPr lang="en-US" sz="1800" dirty="0" err="1" smtClean="0">
                <a:latin typeface="Angsana New" pitchFamily="18" charset="-34"/>
                <a:cs typeface="Angsana New" pitchFamily="18" charset="-34"/>
              </a:rPr>
              <a:t>Manan</a:t>
            </a:r>
            <a:r>
              <a:rPr lang="en-US" sz="1800" dirty="0" smtClean="0">
                <a:latin typeface="Angsana New" pitchFamily="18" charset="-34"/>
                <a:cs typeface="Angsana New" pitchFamily="18" charset="-34"/>
              </a:rPr>
              <a:t> </a:t>
            </a:r>
            <a:r>
              <a:rPr lang="en-US" sz="1800" dirty="0" err="1" smtClean="0">
                <a:latin typeface="Angsana New" pitchFamily="18" charset="-34"/>
                <a:cs typeface="Angsana New" pitchFamily="18" charset="-34"/>
              </a:rPr>
              <a:t>Prakashan</a:t>
            </a:r>
            <a:endParaRPr lang="en-US" sz="1800" dirty="0" smtClean="0">
              <a:latin typeface="Angsana New" pitchFamily="18" charset="-34"/>
              <a:cs typeface="Angsana New" pitchFamily="18" charset="-34"/>
            </a:endParaRPr>
          </a:p>
          <a:p>
            <a:endParaRPr lang="en-US" sz="1600" dirty="0" smtClean="0"/>
          </a:p>
          <a:p>
            <a:endParaRPr lang="en-US" sz="16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C00000"/>
                </a:solidFill>
                <a:latin typeface="Algerian" pitchFamily="82" charset="0"/>
              </a:rPr>
              <a:t>National commission for minorities</a:t>
            </a:r>
            <a:endParaRPr lang="en-US" sz="3200" b="1" dirty="0">
              <a:solidFill>
                <a:srgbClr val="C00000"/>
              </a:solidFill>
              <a:latin typeface="Algerian" pitchFamily="82" charset="0"/>
            </a:endParaRPr>
          </a:p>
        </p:txBody>
      </p:sp>
      <p:sp>
        <p:nvSpPr>
          <p:cNvPr id="3" name="Content Placeholder 2"/>
          <p:cNvSpPr>
            <a:spLocks noGrp="1"/>
          </p:cNvSpPr>
          <p:nvPr>
            <p:ph sz="quarter" idx="1"/>
          </p:nvPr>
        </p:nvSpPr>
        <p:spPr/>
        <p:txBody>
          <a:bodyPr>
            <a:normAutofit fontScale="92500" lnSpcReduction="10000"/>
          </a:bodyPr>
          <a:lstStyle/>
          <a:p>
            <a:r>
              <a:rPr lang="en-US" sz="1600" dirty="0" smtClean="0"/>
              <a:t>Essentially the minorities in India consist of followers of all religions other than Hinduism and weaker sections in the Hindu community.</a:t>
            </a:r>
          </a:p>
          <a:p>
            <a:r>
              <a:rPr lang="en-US" sz="1600" dirty="0" smtClean="0"/>
              <a:t>The National Commission for Minorities came into existence in 1993 under the National Commission for Minorities Act,1992.</a:t>
            </a:r>
          </a:p>
          <a:p>
            <a:pPr>
              <a:buNone/>
            </a:pPr>
            <a:r>
              <a:rPr lang="en-US" sz="1600" b="1" dirty="0" smtClean="0"/>
              <a:t>Composition:</a:t>
            </a:r>
          </a:p>
          <a:p>
            <a:r>
              <a:rPr lang="en-US" sz="1600" dirty="0" smtClean="0"/>
              <a:t>A Chairperson</a:t>
            </a:r>
          </a:p>
          <a:p>
            <a:r>
              <a:rPr lang="en-US" sz="1600" dirty="0" smtClean="0"/>
              <a:t>A Vice chairperson</a:t>
            </a:r>
          </a:p>
          <a:p>
            <a:r>
              <a:rPr lang="en-US" sz="1600" dirty="0" smtClean="0"/>
              <a:t>Five members nominated by Central Government.</a:t>
            </a:r>
          </a:p>
          <a:p>
            <a:r>
              <a:rPr lang="en-US" sz="1600" dirty="0" smtClean="0"/>
              <a:t>All amongst the minority communities</a:t>
            </a:r>
          </a:p>
          <a:p>
            <a:pPr>
              <a:buNone/>
            </a:pPr>
            <a:r>
              <a:rPr lang="en-US" sz="1600" b="1" dirty="0" smtClean="0"/>
              <a:t>Functions and powers:</a:t>
            </a:r>
          </a:p>
          <a:p>
            <a:r>
              <a:rPr lang="en-US" sz="1600" dirty="0" smtClean="0"/>
              <a:t>Evaluate the progress of the development of Minorities.</a:t>
            </a:r>
          </a:p>
          <a:p>
            <a:r>
              <a:rPr lang="en-US" sz="1600" dirty="0" smtClean="0"/>
              <a:t>Monitor the working of the safeguards enacted by Parliament and state legislature.</a:t>
            </a:r>
          </a:p>
          <a:p>
            <a:r>
              <a:rPr lang="en-US" sz="1600" dirty="0" smtClean="0"/>
              <a:t>Make recommendations for effective implementation of safeguards.</a:t>
            </a:r>
          </a:p>
          <a:p>
            <a:r>
              <a:rPr lang="en-US" sz="1600" dirty="0" smtClean="0"/>
              <a:t>Look into specific complaints.</a:t>
            </a:r>
          </a:p>
          <a:p>
            <a:r>
              <a:rPr lang="en-US" sz="1600" dirty="0" smtClean="0"/>
              <a:t>To undertake studies or surveys and to conduct research relating to development  of minorities.</a:t>
            </a:r>
          </a:p>
          <a:p>
            <a:r>
              <a:rPr lang="en-US" sz="1600" dirty="0" smtClean="0"/>
              <a:t>Suggest appropriate measures to be undertaken by Central and State government.</a:t>
            </a:r>
          </a:p>
          <a:p>
            <a:r>
              <a:rPr lang="en-US" sz="1600" dirty="0" smtClean="0"/>
              <a:t>Make reports to the central govt.</a:t>
            </a:r>
          </a:p>
          <a:p>
            <a:endParaRPr lang="en-US" sz="16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1600" dirty="0" smtClean="0"/>
              <a:t>Summoning and enforcing the attendance of any person from any part of India.</a:t>
            </a:r>
          </a:p>
          <a:p>
            <a:r>
              <a:rPr lang="en-US" sz="1600" dirty="0" smtClean="0"/>
              <a:t>Discovery and production of document.</a:t>
            </a:r>
          </a:p>
          <a:p>
            <a:r>
              <a:rPr lang="en-US" sz="1600" dirty="0" smtClean="0"/>
              <a:t>Receiving evidence on affidavits.</a:t>
            </a:r>
          </a:p>
          <a:p>
            <a:r>
              <a:rPr lang="en-US" sz="1600" dirty="0" smtClean="0"/>
              <a:t>Requisitioning public record or copy from any court or office.</a:t>
            </a:r>
          </a:p>
          <a:p>
            <a:r>
              <a:rPr lang="en-US" sz="1600" dirty="0" smtClean="0"/>
              <a:t>Issuing commissions for the examination of witnesses and documents.</a:t>
            </a:r>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pPr>
              <a:buNone/>
            </a:pPr>
            <a:r>
              <a:rPr lang="en-US" sz="1800" dirty="0" smtClean="0">
                <a:latin typeface="Angsana New" pitchFamily="18" charset="-34"/>
                <a:cs typeface="Angsana New" pitchFamily="18" charset="-34"/>
              </a:rPr>
              <a:t>Ref: Michael </a:t>
            </a:r>
            <a:r>
              <a:rPr lang="en-US" sz="1800" dirty="0" err="1" smtClean="0">
                <a:latin typeface="Angsana New" pitchFamily="18" charset="-34"/>
                <a:cs typeface="Angsana New" pitchFamily="18" charset="-34"/>
              </a:rPr>
              <a:t>Vaz</a:t>
            </a:r>
            <a:r>
              <a:rPr lang="en-US" sz="1800" dirty="0" smtClean="0">
                <a:latin typeface="Angsana New" pitchFamily="18" charset="-34"/>
                <a:cs typeface="Angsana New" pitchFamily="18" charset="-34"/>
              </a:rPr>
              <a:t>, </a:t>
            </a:r>
            <a:r>
              <a:rPr lang="en-US" sz="1800" dirty="0" err="1" smtClean="0">
                <a:latin typeface="Angsana New" pitchFamily="18" charset="-34"/>
                <a:cs typeface="Angsana New" pitchFamily="18" charset="-34"/>
              </a:rPr>
              <a:t>Arrora</a:t>
            </a:r>
            <a:r>
              <a:rPr lang="en-US" sz="1800" dirty="0" smtClean="0">
                <a:latin typeface="Angsana New" pitchFamily="18" charset="-34"/>
                <a:cs typeface="Angsana New" pitchFamily="18" charset="-34"/>
              </a:rPr>
              <a:t> </a:t>
            </a:r>
            <a:r>
              <a:rPr lang="en-US" sz="1800" dirty="0" err="1" smtClean="0">
                <a:latin typeface="Angsana New" pitchFamily="18" charset="-34"/>
                <a:cs typeface="Angsana New" pitchFamily="18" charset="-34"/>
              </a:rPr>
              <a:t>Vaz</a:t>
            </a:r>
            <a:r>
              <a:rPr lang="en-US" sz="1800" dirty="0" smtClean="0">
                <a:latin typeface="Angsana New" pitchFamily="18" charset="-34"/>
                <a:cs typeface="Angsana New" pitchFamily="18" charset="-34"/>
              </a:rPr>
              <a:t>, Foundation Course –III, </a:t>
            </a:r>
            <a:r>
              <a:rPr lang="en-US" sz="1800" dirty="0" err="1" smtClean="0">
                <a:latin typeface="Angsana New" pitchFamily="18" charset="-34"/>
                <a:cs typeface="Angsana New" pitchFamily="18" charset="-34"/>
              </a:rPr>
              <a:t>Manan</a:t>
            </a:r>
            <a:r>
              <a:rPr lang="en-US" sz="1800" dirty="0" smtClean="0">
                <a:latin typeface="Angsana New" pitchFamily="18" charset="-34"/>
                <a:cs typeface="Angsana New" pitchFamily="18" charset="-34"/>
              </a:rPr>
              <a:t> </a:t>
            </a:r>
            <a:r>
              <a:rPr lang="en-US" sz="1800" dirty="0" err="1" smtClean="0">
                <a:latin typeface="Angsana New" pitchFamily="18" charset="-34"/>
                <a:cs typeface="Angsana New" pitchFamily="18" charset="-34"/>
              </a:rPr>
              <a:t>Prakashan</a:t>
            </a:r>
            <a:endParaRPr lang="en-US" sz="1800" dirty="0" smtClean="0">
              <a:latin typeface="Angsana New" pitchFamily="18" charset="-34"/>
              <a:cs typeface="Angsana New" pitchFamily="18" charset="-34"/>
            </a:endParaRPr>
          </a:p>
          <a:p>
            <a:pPr>
              <a:buNone/>
            </a:pP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b="1" dirty="0" smtClean="0">
                <a:solidFill>
                  <a:schemeClr val="accent2">
                    <a:lumMod val="75000"/>
                  </a:schemeClr>
                </a:solidFill>
                <a:latin typeface="Algerian" pitchFamily="82" charset="0"/>
              </a:rPr>
              <a:t>Human Rights Provisions, Violations &amp; </a:t>
            </a:r>
            <a:r>
              <a:rPr lang="en-US" b="1" dirty="0" err="1" smtClean="0">
                <a:solidFill>
                  <a:schemeClr val="accent2">
                    <a:lumMod val="75000"/>
                  </a:schemeClr>
                </a:solidFill>
                <a:latin typeface="Algerian" pitchFamily="82" charset="0"/>
              </a:rPr>
              <a:t>Redressal</a:t>
            </a:r>
            <a:endParaRPr lang="en-US" b="1" dirty="0">
              <a:solidFill>
                <a:schemeClr val="accent2">
                  <a:lumMod val="75000"/>
                </a:schemeClr>
              </a:solidFill>
              <a:latin typeface="Algerian" pitchFamily="82" charset="0"/>
            </a:endParaRPr>
          </a:p>
        </p:txBody>
      </p:sp>
      <p:sp>
        <p:nvSpPr>
          <p:cNvPr id="3" name="Content Placeholder 2"/>
          <p:cNvSpPr>
            <a:spLocks noGrp="1"/>
          </p:cNvSpPr>
          <p:nvPr>
            <p:ph sz="quarter" idx="1"/>
          </p:nvPr>
        </p:nvSpPr>
        <p:spPr>
          <a:xfrm>
            <a:off x="457200" y="1828800"/>
            <a:ext cx="8229600" cy="4297363"/>
          </a:xfrm>
        </p:spPr>
        <p:txBody>
          <a:bodyPr>
            <a:normAutofit/>
          </a:bodyPr>
          <a:lstStyle/>
          <a:p>
            <a:r>
              <a:rPr lang="en-US" dirty="0" smtClean="0">
                <a:latin typeface="Berlin Sans FB" pitchFamily="34" charset="0"/>
              </a:rPr>
              <a:t>Scheduled Castes</a:t>
            </a:r>
          </a:p>
          <a:p>
            <a:r>
              <a:rPr lang="en-US" dirty="0" smtClean="0">
                <a:latin typeface="Berlin Sans FB" pitchFamily="34" charset="0"/>
              </a:rPr>
              <a:t>Scheduled Tribes</a:t>
            </a:r>
          </a:p>
          <a:p>
            <a:r>
              <a:rPr lang="en-US" dirty="0" smtClean="0">
                <a:latin typeface="Berlin Sans FB" pitchFamily="34" charset="0"/>
              </a:rPr>
              <a:t>Women</a:t>
            </a:r>
          </a:p>
          <a:p>
            <a:r>
              <a:rPr lang="en-US" dirty="0" smtClean="0">
                <a:latin typeface="Berlin Sans FB" pitchFamily="34" charset="0"/>
              </a:rPr>
              <a:t>Children</a:t>
            </a:r>
          </a:p>
          <a:p>
            <a:r>
              <a:rPr lang="en-US" dirty="0" smtClean="0">
                <a:latin typeface="Berlin Sans FB" pitchFamily="34" charset="0"/>
              </a:rPr>
              <a:t>People with Disabilities</a:t>
            </a:r>
          </a:p>
          <a:p>
            <a:r>
              <a:rPr lang="en-US" dirty="0" smtClean="0">
                <a:latin typeface="Berlin Sans FB" pitchFamily="34" charset="0"/>
              </a:rPr>
              <a:t>Minorities</a:t>
            </a:r>
          </a:p>
          <a:p>
            <a:r>
              <a:rPr lang="en-US" dirty="0" smtClean="0">
                <a:latin typeface="Berlin Sans FB" pitchFamily="34" charset="0"/>
              </a:rPr>
              <a:t>Elderly People</a:t>
            </a:r>
            <a:endParaRPr lang="en-US" dirty="0">
              <a:latin typeface="Berlin Sans FB"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83880" cy="838200"/>
          </a:xfrm>
        </p:spPr>
        <p:txBody>
          <a:bodyPr/>
          <a:lstStyle/>
          <a:p>
            <a:r>
              <a:rPr lang="en-US" b="1" dirty="0" smtClean="0">
                <a:solidFill>
                  <a:schemeClr val="accent2">
                    <a:lumMod val="75000"/>
                  </a:schemeClr>
                </a:solidFill>
                <a:latin typeface="Algerian" pitchFamily="82" charset="0"/>
              </a:rPr>
              <a:t>Introduction</a:t>
            </a:r>
            <a:endParaRPr lang="en-US" b="1" dirty="0">
              <a:solidFill>
                <a:schemeClr val="accent2">
                  <a:lumMod val="75000"/>
                </a:schemeClr>
              </a:solidFill>
              <a:latin typeface="Algerian" pitchFamily="82" charset="0"/>
            </a:endParaRPr>
          </a:p>
        </p:txBody>
      </p:sp>
      <p:sp>
        <p:nvSpPr>
          <p:cNvPr id="3" name="Content Placeholder 2"/>
          <p:cNvSpPr>
            <a:spLocks noGrp="1"/>
          </p:cNvSpPr>
          <p:nvPr>
            <p:ph sz="quarter" idx="1"/>
          </p:nvPr>
        </p:nvSpPr>
        <p:spPr>
          <a:xfrm>
            <a:off x="502920" y="1752600"/>
            <a:ext cx="8183880" cy="4343400"/>
          </a:xfrm>
        </p:spPr>
        <p:txBody>
          <a:bodyPr>
            <a:normAutofit fontScale="92500" lnSpcReduction="20000"/>
          </a:bodyPr>
          <a:lstStyle/>
          <a:p>
            <a:pPr algn="just">
              <a:buNone/>
            </a:pPr>
            <a:r>
              <a:rPr lang="en-US" sz="3200" b="1" dirty="0" smtClean="0">
                <a:latin typeface="Angsana New" pitchFamily="18" charset="-34"/>
                <a:cs typeface="Angsana New" pitchFamily="18" charset="-34"/>
              </a:rPr>
              <a:t>    Human rights are rights inherent to all human beings, regardless of race, gender, nationality, ethnicity, language, religion, or any other status. Human rights include the right to life and liberty, freedom from slavery and torture, freedom of opinion and expression, the right to work and education, and many more.  Everyone is entitled to these rights, without discrimination.</a:t>
            </a:r>
          </a:p>
          <a:p>
            <a:endParaRPr lang="en-US" sz="3200" b="1" dirty="0" smtClean="0">
              <a:latin typeface="Angsana New" pitchFamily="18" charset="-34"/>
              <a:cs typeface="Angsana New" pitchFamily="18" charset="-34"/>
            </a:endParaRPr>
          </a:p>
          <a:p>
            <a:pPr>
              <a:buNone/>
            </a:pPr>
            <a:endParaRPr lang="en-US" sz="3200" b="1" dirty="0" smtClean="0">
              <a:latin typeface="Angsana New" pitchFamily="18" charset="-34"/>
              <a:cs typeface="Angsana New" pitchFamily="18" charset="-34"/>
            </a:endParaRPr>
          </a:p>
          <a:p>
            <a:pPr>
              <a:buNone/>
            </a:pPr>
            <a:endParaRPr lang="en-US" sz="2200" dirty="0" smtClean="0">
              <a:latin typeface="Angsana New" pitchFamily="18" charset="-34"/>
              <a:cs typeface="Angsana New" pitchFamily="18" charset="-34"/>
            </a:endParaRPr>
          </a:p>
          <a:p>
            <a:pPr>
              <a:buNone/>
            </a:pPr>
            <a:endParaRPr lang="en-US" sz="2200" dirty="0" smtClean="0">
              <a:latin typeface="Angsana New" pitchFamily="18" charset="-34"/>
              <a:cs typeface="Angsana New" pitchFamily="18" charset="-34"/>
            </a:endParaRPr>
          </a:p>
          <a:p>
            <a:pPr>
              <a:buNone/>
            </a:pPr>
            <a:r>
              <a:rPr lang="en-US" sz="2200" dirty="0" smtClean="0">
                <a:latin typeface="Angsana New" pitchFamily="18" charset="-34"/>
                <a:cs typeface="Angsana New" pitchFamily="18" charset="-34"/>
              </a:rPr>
              <a:t>Ref: Michael </a:t>
            </a:r>
            <a:r>
              <a:rPr lang="en-US" sz="2200" dirty="0" err="1" smtClean="0">
                <a:latin typeface="Angsana New" pitchFamily="18" charset="-34"/>
                <a:cs typeface="Angsana New" pitchFamily="18" charset="-34"/>
              </a:rPr>
              <a:t>Vaz</a:t>
            </a:r>
            <a:r>
              <a:rPr lang="en-US" sz="2200" dirty="0" smtClean="0">
                <a:latin typeface="Angsana New" pitchFamily="18" charset="-34"/>
                <a:cs typeface="Angsana New" pitchFamily="18" charset="-34"/>
              </a:rPr>
              <a:t>, </a:t>
            </a:r>
            <a:r>
              <a:rPr lang="en-US" sz="2200" dirty="0" err="1" smtClean="0">
                <a:latin typeface="Angsana New" pitchFamily="18" charset="-34"/>
                <a:cs typeface="Angsana New" pitchFamily="18" charset="-34"/>
              </a:rPr>
              <a:t>Arrora</a:t>
            </a:r>
            <a:r>
              <a:rPr lang="en-US" sz="2200" dirty="0" smtClean="0">
                <a:latin typeface="Angsana New" pitchFamily="18" charset="-34"/>
                <a:cs typeface="Angsana New" pitchFamily="18" charset="-34"/>
              </a:rPr>
              <a:t> </a:t>
            </a:r>
            <a:r>
              <a:rPr lang="en-US" sz="2200" dirty="0" err="1" smtClean="0">
                <a:latin typeface="Angsana New" pitchFamily="18" charset="-34"/>
                <a:cs typeface="Angsana New" pitchFamily="18" charset="-34"/>
              </a:rPr>
              <a:t>Vaz</a:t>
            </a:r>
            <a:r>
              <a:rPr lang="en-US" sz="2200" dirty="0" smtClean="0">
                <a:latin typeface="Angsana New" pitchFamily="18" charset="-34"/>
                <a:cs typeface="Angsana New" pitchFamily="18" charset="-34"/>
              </a:rPr>
              <a:t>, Foundation Course –III, </a:t>
            </a:r>
            <a:r>
              <a:rPr lang="en-US" sz="2200" dirty="0" err="1" smtClean="0">
                <a:latin typeface="Angsana New" pitchFamily="18" charset="-34"/>
                <a:cs typeface="Angsana New" pitchFamily="18" charset="-34"/>
              </a:rPr>
              <a:t>Manan</a:t>
            </a:r>
            <a:r>
              <a:rPr lang="en-US" sz="2200" dirty="0" smtClean="0">
                <a:latin typeface="Angsana New" pitchFamily="18" charset="-34"/>
                <a:cs typeface="Angsana New" pitchFamily="18" charset="-34"/>
              </a:rPr>
              <a:t> </a:t>
            </a:r>
            <a:r>
              <a:rPr lang="en-US" sz="2200" dirty="0" err="1" smtClean="0">
                <a:latin typeface="Angsana New" pitchFamily="18" charset="-34"/>
                <a:cs typeface="Angsana New" pitchFamily="18" charset="-34"/>
              </a:rPr>
              <a:t>Prakashan</a:t>
            </a:r>
            <a:endParaRPr lang="en-US" sz="2200" dirty="0">
              <a:latin typeface="Angsana New" pitchFamily="18" charset="-34"/>
              <a:cs typeface="Angsana New" pitchFamily="18" charset="-34"/>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33400"/>
            <a:ext cx="8183880" cy="457200"/>
          </a:xfrm>
        </p:spPr>
        <p:txBody>
          <a:bodyPr>
            <a:normAutofit fontScale="90000"/>
          </a:bodyPr>
          <a:lstStyle/>
          <a:p>
            <a:endParaRPr lang="en-US" dirty="0"/>
          </a:p>
        </p:txBody>
      </p:sp>
      <p:sp>
        <p:nvSpPr>
          <p:cNvPr id="3" name="Content Placeholder 2"/>
          <p:cNvSpPr>
            <a:spLocks noGrp="1"/>
          </p:cNvSpPr>
          <p:nvPr>
            <p:ph sz="quarter" idx="1"/>
          </p:nvPr>
        </p:nvSpPr>
        <p:spPr>
          <a:xfrm>
            <a:off x="502920" y="1371600"/>
            <a:ext cx="8183880" cy="4419600"/>
          </a:xfrm>
        </p:spPr>
        <p:txBody>
          <a:bodyPr>
            <a:normAutofit/>
          </a:bodyPr>
          <a:lstStyle/>
          <a:p>
            <a:pPr algn="just"/>
            <a:r>
              <a:rPr lang="en-US" sz="4000" dirty="0" smtClean="0">
                <a:latin typeface="Angsana New" pitchFamily="18" charset="-34"/>
                <a:cs typeface="Angsana New" pitchFamily="18" charset="-34"/>
              </a:rPr>
              <a:t>The Universal Declaration of Human Rights (UDHR 1948) defines “Human Rights” as “rights derived from the inherent dignity of human”</a:t>
            </a:r>
            <a:endParaRPr lang="en-US" sz="4000" dirty="0">
              <a:latin typeface="Angsana New" pitchFamily="18" charset="-34"/>
              <a:cs typeface="Angsana New" pitchFamily="18" charset="-34"/>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4102</TotalTime>
  <Words>7138</Words>
  <Application>Microsoft Office PowerPoint</Application>
  <PresentationFormat>On-screen Show (4:3)</PresentationFormat>
  <Paragraphs>660</Paragraphs>
  <Slides>69</Slides>
  <Notes>0</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Civic</vt:lpstr>
      <vt:lpstr>Foundation Course S.Y.B.Com Semester III (Contemporary Issues)</vt:lpstr>
      <vt:lpstr>Slide 2</vt:lpstr>
      <vt:lpstr>Slide 3</vt:lpstr>
      <vt:lpstr>Slide 4</vt:lpstr>
      <vt:lpstr>Slide 5</vt:lpstr>
      <vt:lpstr>Slide 6</vt:lpstr>
      <vt:lpstr>Human Rights Provisions, Violations &amp; Redressal</vt:lpstr>
      <vt:lpstr>Introduction</vt:lpstr>
      <vt:lpstr>Slide 9</vt:lpstr>
      <vt:lpstr>Human Rights are</vt:lpstr>
      <vt:lpstr>VIOLATION OF RIGHTS OF VULNERABLE GROUPS</vt:lpstr>
      <vt:lpstr>Slide 12</vt:lpstr>
      <vt:lpstr>Meaning of Scheduled Castes</vt:lpstr>
      <vt:lpstr>Violations of rights of Scheduled Caste</vt:lpstr>
      <vt:lpstr>Continued</vt:lpstr>
      <vt:lpstr>Continued</vt:lpstr>
      <vt:lpstr>Rights of scheduled castes </vt:lpstr>
      <vt:lpstr>Constitutional and Legal rights of Sc &amp; st</vt:lpstr>
      <vt:lpstr>Slide 19</vt:lpstr>
      <vt:lpstr>Slide 20</vt:lpstr>
      <vt:lpstr>Slide 21</vt:lpstr>
      <vt:lpstr> </vt:lpstr>
      <vt:lpstr>Slide 23</vt:lpstr>
      <vt:lpstr>Prevention of Atrocities  (Against SC/ST)Act, 1989</vt:lpstr>
      <vt:lpstr>Continued</vt:lpstr>
      <vt:lpstr>Salient provisions</vt:lpstr>
      <vt:lpstr>Violations of rights of Scheduled Tribes</vt:lpstr>
      <vt:lpstr>Slide 28</vt:lpstr>
      <vt:lpstr>Slide 29</vt:lpstr>
      <vt:lpstr>Rights of scheduled tribes </vt:lpstr>
      <vt:lpstr>Other Safeguards</vt:lpstr>
      <vt:lpstr>Violations of women rights</vt:lpstr>
      <vt:lpstr>Constitutional and legal rights of women</vt:lpstr>
      <vt:lpstr>Slide 34</vt:lpstr>
      <vt:lpstr>   The Protection of Women from Domestic Violence Act,2005</vt:lpstr>
      <vt:lpstr>Slide 36</vt:lpstr>
      <vt:lpstr>Vishakha Guidelines, 1997</vt:lpstr>
      <vt:lpstr>Slide 38</vt:lpstr>
      <vt:lpstr>Slide 39</vt:lpstr>
      <vt:lpstr>Slide 40</vt:lpstr>
      <vt:lpstr>VIOLATION OF CHILDREN</vt:lpstr>
      <vt:lpstr>Constitutional and legal rights</vt:lpstr>
      <vt:lpstr>Violations of disabled persons</vt:lpstr>
      <vt:lpstr>Constitutional and legal rights</vt:lpstr>
      <vt:lpstr>The person with disabilities (equal opportunities, protection of rights and full participation) act,1995</vt:lpstr>
      <vt:lpstr>Violation of rights of minorities</vt:lpstr>
      <vt:lpstr>Constitutional and legal rights</vt:lpstr>
      <vt:lpstr>Violation of human rights of elderly</vt:lpstr>
      <vt:lpstr>Constitutional and legal provisions</vt:lpstr>
      <vt:lpstr>Redressal mechanism</vt:lpstr>
      <vt:lpstr>National human rights commission </vt:lpstr>
      <vt:lpstr>Slide 52</vt:lpstr>
      <vt:lpstr>Slide 53</vt:lpstr>
      <vt:lpstr>National commission for scheduled castes</vt:lpstr>
      <vt:lpstr>Slide 55</vt:lpstr>
      <vt:lpstr>Slide 56</vt:lpstr>
      <vt:lpstr>National commission for scheduled tribes</vt:lpstr>
      <vt:lpstr>Slide 58</vt:lpstr>
      <vt:lpstr>Slide 59</vt:lpstr>
      <vt:lpstr>Slide 60</vt:lpstr>
      <vt:lpstr>National commission for women</vt:lpstr>
      <vt:lpstr>Slide 62</vt:lpstr>
      <vt:lpstr>Slide 63</vt:lpstr>
      <vt:lpstr>Slide 64</vt:lpstr>
      <vt:lpstr>Slide 65</vt:lpstr>
      <vt:lpstr>  The national commission for protection child rights</vt:lpstr>
      <vt:lpstr>Slide 67</vt:lpstr>
      <vt:lpstr>National commission for minorities</vt:lpstr>
      <vt:lpstr>Slide 69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 Course S.Y.B.Com Semester III (Contemporary Issues)</dc:title>
  <dc:creator>USER</dc:creator>
  <cp:lastModifiedBy>USER</cp:lastModifiedBy>
  <cp:revision>482</cp:revision>
  <dcterms:created xsi:type="dcterms:W3CDTF">2020-06-25T15:37:24Z</dcterms:created>
  <dcterms:modified xsi:type="dcterms:W3CDTF">2021-09-20T04:06:44Z</dcterms:modified>
</cp:coreProperties>
</file>